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63" r:id="rId4"/>
    <p:sldId id="274" r:id="rId5"/>
    <p:sldId id="258" r:id="rId6"/>
    <p:sldId id="260" r:id="rId7"/>
    <p:sldId id="262" r:id="rId8"/>
    <p:sldId id="273" r:id="rId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D76"/>
    <a:srgbClr val="EBF2FB"/>
    <a:srgbClr val="0432FF"/>
    <a:srgbClr val="22378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364"/>
    <p:restoredTop sz="95884"/>
  </p:normalViewPr>
  <p:slideViewPr>
    <p:cSldViewPr snapToGrid="0">
      <p:cViewPr varScale="1">
        <p:scale>
          <a:sx n="88" d="100"/>
          <a:sy n="88" d="100"/>
        </p:scale>
        <p:origin x="176"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F18FF7-89B7-9743-B500-DA0C3AACFE57}" type="datetimeFigureOut">
              <a:rPr kumimoji="1" lang="zh-CN" altLang="en-US" smtClean="0"/>
              <a:t>2025/6/19</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B0DDA9-2457-F146-8675-50D33E5088C2}" type="slidenum">
              <a:rPr kumimoji="1" lang="zh-CN" altLang="en-US" smtClean="0"/>
              <a:t>‹#›</a:t>
            </a:fld>
            <a:endParaRPr kumimoji="1" lang="zh-CN" altLang="en-US"/>
          </a:p>
        </p:txBody>
      </p:sp>
    </p:spTree>
    <p:extLst>
      <p:ext uri="{BB962C8B-B14F-4D97-AF65-F5344CB8AC3E}">
        <p14:creationId xmlns:p14="http://schemas.microsoft.com/office/powerpoint/2010/main" val="2490064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 altLang="zh-CN" dirty="0"/>
              <a:t>https://</a:t>
            </a:r>
            <a:r>
              <a:rPr kumimoji="1" lang="en" altLang="zh-CN" dirty="0" err="1"/>
              <a:t>fzzfyjy.cupl.edu.cn</a:t>
            </a:r>
            <a:r>
              <a:rPr kumimoji="1" lang="en" altLang="zh-CN" dirty="0"/>
              <a:t>/info/1055/15763.htm</a:t>
            </a:r>
          </a:p>
          <a:p>
            <a:r>
              <a:rPr kumimoji="1" lang="zh-CN" altLang="en" dirty="0"/>
              <a:t>网络</a:t>
            </a:r>
            <a:r>
              <a:rPr kumimoji="1" lang="zh-CN" altLang="en-US" dirty="0"/>
              <a:t>谣言的司法认定</a:t>
            </a:r>
          </a:p>
        </p:txBody>
      </p:sp>
      <p:sp>
        <p:nvSpPr>
          <p:cNvPr id="4" name="灯片编号占位符 3"/>
          <p:cNvSpPr>
            <a:spLocks noGrp="1"/>
          </p:cNvSpPr>
          <p:nvPr>
            <p:ph type="sldNum" sz="quarter" idx="5"/>
          </p:nvPr>
        </p:nvSpPr>
        <p:spPr/>
        <p:txBody>
          <a:bodyPr/>
          <a:lstStyle/>
          <a:p>
            <a:fld id="{DBB0DDA9-2457-F146-8675-50D33E5088C2}" type="slidenum">
              <a:rPr kumimoji="1" lang="zh-CN" altLang="en-US" smtClean="0"/>
              <a:t>2</a:t>
            </a:fld>
            <a:endParaRPr kumimoji="1" lang="zh-CN" altLang="en-US"/>
          </a:p>
        </p:txBody>
      </p:sp>
    </p:spTree>
    <p:extLst>
      <p:ext uri="{BB962C8B-B14F-4D97-AF65-F5344CB8AC3E}">
        <p14:creationId xmlns:p14="http://schemas.microsoft.com/office/powerpoint/2010/main" val="24763004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 altLang="zh-CN" dirty="0"/>
              <a:t>https://</a:t>
            </a:r>
            <a:r>
              <a:rPr kumimoji="1" lang="en" altLang="zh-CN" dirty="0" err="1"/>
              <a:t>fzzfyjy.cupl.edu.cn</a:t>
            </a:r>
            <a:r>
              <a:rPr kumimoji="1" lang="en" altLang="zh-CN" dirty="0"/>
              <a:t>/info/1055/15763.htm</a:t>
            </a:r>
          </a:p>
          <a:p>
            <a:r>
              <a:rPr kumimoji="1" lang="zh-CN" altLang="en" dirty="0"/>
              <a:t>网络</a:t>
            </a:r>
            <a:r>
              <a:rPr kumimoji="1" lang="zh-CN" altLang="en-US" dirty="0"/>
              <a:t>谣言的司法认定</a:t>
            </a:r>
          </a:p>
        </p:txBody>
      </p:sp>
      <p:sp>
        <p:nvSpPr>
          <p:cNvPr id="4" name="灯片编号占位符 3"/>
          <p:cNvSpPr>
            <a:spLocks noGrp="1"/>
          </p:cNvSpPr>
          <p:nvPr>
            <p:ph type="sldNum" sz="quarter" idx="5"/>
          </p:nvPr>
        </p:nvSpPr>
        <p:spPr/>
        <p:txBody>
          <a:bodyPr/>
          <a:lstStyle/>
          <a:p>
            <a:fld id="{DBB0DDA9-2457-F146-8675-50D33E5088C2}" type="slidenum">
              <a:rPr kumimoji="1" lang="zh-CN" altLang="en-US" smtClean="0"/>
              <a:t>3</a:t>
            </a:fld>
            <a:endParaRPr kumimoji="1" lang="zh-CN" altLang="en-US"/>
          </a:p>
        </p:txBody>
      </p:sp>
    </p:spTree>
    <p:extLst>
      <p:ext uri="{BB962C8B-B14F-4D97-AF65-F5344CB8AC3E}">
        <p14:creationId xmlns:p14="http://schemas.microsoft.com/office/powerpoint/2010/main" val="2980655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43AC3-EC2C-333F-3B66-0A9563CF0514}"/>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74046EEA-6666-FE1A-B16E-13A61F32BE7D}"/>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id="{5772C0A9-D423-3C5E-81F7-856718052664}"/>
              </a:ext>
            </a:extLst>
          </p:cNvPr>
          <p:cNvSpPr>
            <a:spLocks noGrp="1"/>
          </p:cNvSpPr>
          <p:nvPr>
            <p:ph type="body" idx="1"/>
          </p:nvPr>
        </p:nvSpPr>
        <p:spPr/>
        <p:txBody>
          <a:bodyPr/>
          <a:lstStyle/>
          <a:p>
            <a:r>
              <a:rPr kumimoji="1" lang="en" altLang="zh-CN" dirty="0"/>
              <a:t>https://</a:t>
            </a:r>
            <a:r>
              <a:rPr kumimoji="1" lang="en" altLang="zh-CN" dirty="0" err="1"/>
              <a:t>fzzfyjy.cupl.edu.cn</a:t>
            </a:r>
            <a:r>
              <a:rPr kumimoji="1" lang="en" altLang="zh-CN" dirty="0"/>
              <a:t>/info/1055/15763.htm</a:t>
            </a:r>
          </a:p>
          <a:p>
            <a:r>
              <a:rPr kumimoji="1" lang="zh-CN" altLang="en" dirty="0"/>
              <a:t>网络</a:t>
            </a:r>
            <a:r>
              <a:rPr kumimoji="1" lang="zh-CN" altLang="en-US" dirty="0"/>
              <a:t>谣言的司法认定</a:t>
            </a:r>
          </a:p>
        </p:txBody>
      </p:sp>
      <p:sp>
        <p:nvSpPr>
          <p:cNvPr id="4" name="灯片编号占位符 3">
            <a:extLst>
              <a:ext uri="{FF2B5EF4-FFF2-40B4-BE49-F238E27FC236}">
                <a16:creationId xmlns:a16="http://schemas.microsoft.com/office/drawing/2014/main" id="{26FF9FAE-077A-E966-0E68-BC2862F911C7}"/>
              </a:ext>
            </a:extLst>
          </p:cNvPr>
          <p:cNvSpPr>
            <a:spLocks noGrp="1"/>
          </p:cNvSpPr>
          <p:nvPr>
            <p:ph type="sldNum" sz="quarter" idx="5"/>
          </p:nvPr>
        </p:nvSpPr>
        <p:spPr/>
        <p:txBody>
          <a:bodyPr/>
          <a:lstStyle/>
          <a:p>
            <a:fld id="{DBB0DDA9-2457-F146-8675-50D33E5088C2}" type="slidenum">
              <a:rPr kumimoji="1" lang="zh-CN" altLang="en-US" smtClean="0"/>
              <a:t>4</a:t>
            </a:fld>
            <a:endParaRPr kumimoji="1" lang="zh-CN" altLang="en-US"/>
          </a:p>
        </p:txBody>
      </p:sp>
    </p:spTree>
    <p:extLst>
      <p:ext uri="{BB962C8B-B14F-4D97-AF65-F5344CB8AC3E}">
        <p14:creationId xmlns:p14="http://schemas.microsoft.com/office/powerpoint/2010/main" val="12689087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r>
              <a:rPr lang="zh-CN" altLang="en-US" b="1" i="0" dirty="0">
                <a:solidFill>
                  <a:srgbClr val="333333"/>
                </a:solidFill>
                <a:effectLst/>
                <a:latin typeface="宋体" panose="02010600030101010101" pitchFamily="2" charset="-122"/>
                <a:ea typeface="宋体" panose="02010600030101010101" pitchFamily="2" charset="-122"/>
              </a:rPr>
              <a:t>第二十九条</a:t>
            </a:r>
            <a:r>
              <a:rPr lang="zh-CN" altLang="en-US" b="0" i="0" dirty="0">
                <a:solidFill>
                  <a:srgbClr val="333333"/>
                </a:solidFill>
                <a:effectLst/>
                <a:latin typeface="宋体" panose="02010600030101010101" pitchFamily="2" charset="-122"/>
                <a:ea typeface="宋体" panose="02010600030101010101" pitchFamily="2" charset="-122"/>
              </a:rPr>
              <a:t>　网络产品和服务提供者应当加强对用户发布信息的管理，采取有效措施防止制作、复制、发布、传播违反本条例第二十二条、第二十四条、第二十五条、第二十六条第一款、第二十七条规定的信息，发现违反上述条款规定的信息的，应当立即停止传输相关信息，采取删除、屏蔽、断开链接等处置措施，防止信息扩散，保存有关记录，向网信、公安等部门报告，并对制作、复制、发布、传播上述信息的用户采取警示、限制功能、暂停服务、关闭账号等处置措施。</a:t>
            </a:r>
          </a:p>
          <a:p>
            <a:pPr algn="l"/>
            <a:r>
              <a:rPr lang="zh-CN" altLang="en-US" b="0" i="0" dirty="0">
                <a:solidFill>
                  <a:srgbClr val="333333"/>
                </a:solidFill>
                <a:effectLst/>
                <a:latin typeface="宋体" panose="02010600030101010101" pitchFamily="2" charset="-122"/>
                <a:ea typeface="宋体" panose="02010600030101010101" pitchFamily="2" charset="-122"/>
              </a:rPr>
              <a:t>网络产品和服务提供者发现用户发布、传播本条例第二十三条第一款规定的信息未予显著提示的，应当作出提示或者通知用户予以提示；未作出提示的，不得传输该信息。</a:t>
            </a:r>
          </a:p>
        </p:txBody>
      </p:sp>
      <p:sp>
        <p:nvSpPr>
          <p:cNvPr id="4" name="灯片编号占位符 3"/>
          <p:cNvSpPr>
            <a:spLocks noGrp="1"/>
          </p:cNvSpPr>
          <p:nvPr>
            <p:ph type="sldNum" sz="quarter" idx="5"/>
          </p:nvPr>
        </p:nvSpPr>
        <p:spPr/>
        <p:txBody>
          <a:bodyPr/>
          <a:lstStyle/>
          <a:p>
            <a:fld id="{DBB0DDA9-2457-F146-8675-50D33E5088C2}" type="slidenum">
              <a:rPr kumimoji="1" lang="zh-CN" altLang="en-US" smtClean="0"/>
              <a:t>6</a:t>
            </a:fld>
            <a:endParaRPr kumimoji="1" lang="zh-CN" altLang="en-US"/>
          </a:p>
        </p:txBody>
      </p:sp>
    </p:spTree>
    <p:extLst>
      <p:ext uri="{BB962C8B-B14F-4D97-AF65-F5344CB8AC3E}">
        <p14:creationId xmlns:p14="http://schemas.microsoft.com/office/powerpoint/2010/main" val="4195156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 altLang="zh-CN" dirty="0"/>
              <a:t>https://</a:t>
            </a:r>
            <a:r>
              <a:rPr kumimoji="1" lang="en" altLang="zh-CN" dirty="0" err="1"/>
              <a:t>fzzfyjy.cupl.edu.cn</a:t>
            </a:r>
            <a:r>
              <a:rPr kumimoji="1" lang="en" altLang="zh-CN" dirty="0"/>
              <a:t>/info/1055/15763.htm</a:t>
            </a:r>
          </a:p>
          <a:p>
            <a:r>
              <a:rPr kumimoji="1" lang="zh-CN" altLang="en" dirty="0"/>
              <a:t>网络</a:t>
            </a:r>
            <a:r>
              <a:rPr kumimoji="1" lang="zh-CN" altLang="en-US" dirty="0"/>
              <a:t>谣言的司法认定</a:t>
            </a:r>
          </a:p>
        </p:txBody>
      </p:sp>
      <p:sp>
        <p:nvSpPr>
          <p:cNvPr id="4" name="灯片编号占位符 3"/>
          <p:cNvSpPr>
            <a:spLocks noGrp="1"/>
          </p:cNvSpPr>
          <p:nvPr>
            <p:ph type="sldNum" sz="quarter" idx="5"/>
          </p:nvPr>
        </p:nvSpPr>
        <p:spPr/>
        <p:txBody>
          <a:bodyPr/>
          <a:lstStyle/>
          <a:p>
            <a:fld id="{DBB0DDA9-2457-F146-8675-50D33E5088C2}" type="slidenum">
              <a:rPr kumimoji="1" lang="zh-CN" altLang="en-US" smtClean="0"/>
              <a:t>7</a:t>
            </a:fld>
            <a:endParaRPr kumimoji="1" lang="zh-CN" altLang="en-US"/>
          </a:p>
        </p:txBody>
      </p:sp>
    </p:spTree>
    <p:extLst>
      <p:ext uri="{BB962C8B-B14F-4D97-AF65-F5344CB8AC3E}">
        <p14:creationId xmlns:p14="http://schemas.microsoft.com/office/powerpoint/2010/main" val="8494903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 altLang="zh-CN" dirty="0"/>
              <a:t>https://</a:t>
            </a:r>
            <a:r>
              <a:rPr kumimoji="1" lang="en" altLang="zh-CN" dirty="0" err="1"/>
              <a:t>fzzfyjy.cupl.edu.cn</a:t>
            </a:r>
            <a:r>
              <a:rPr kumimoji="1" lang="en" altLang="zh-CN" dirty="0"/>
              <a:t>/info/1055/15763.htm</a:t>
            </a:r>
          </a:p>
          <a:p>
            <a:r>
              <a:rPr kumimoji="1" lang="zh-CN" altLang="en" dirty="0"/>
              <a:t>网络</a:t>
            </a:r>
            <a:r>
              <a:rPr kumimoji="1" lang="zh-CN" altLang="en-US" dirty="0"/>
              <a:t>谣言的司法认定</a:t>
            </a:r>
          </a:p>
        </p:txBody>
      </p:sp>
      <p:sp>
        <p:nvSpPr>
          <p:cNvPr id="4" name="灯片编号占位符 3"/>
          <p:cNvSpPr>
            <a:spLocks noGrp="1"/>
          </p:cNvSpPr>
          <p:nvPr>
            <p:ph type="sldNum" sz="quarter" idx="5"/>
          </p:nvPr>
        </p:nvSpPr>
        <p:spPr/>
        <p:txBody>
          <a:bodyPr/>
          <a:lstStyle/>
          <a:p>
            <a:fld id="{DBB0DDA9-2457-F146-8675-50D33E5088C2}" type="slidenum">
              <a:rPr kumimoji="1" lang="zh-CN" altLang="en-US" smtClean="0"/>
              <a:t>8</a:t>
            </a:fld>
            <a:endParaRPr kumimoji="1" lang="zh-CN" altLang="en-US"/>
          </a:p>
        </p:txBody>
      </p:sp>
    </p:spTree>
    <p:extLst>
      <p:ext uri="{BB962C8B-B14F-4D97-AF65-F5344CB8AC3E}">
        <p14:creationId xmlns:p14="http://schemas.microsoft.com/office/powerpoint/2010/main" val="32283991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77664C6-F5BF-5957-1505-6BBECD87F023}"/>
              </a:ext>
            </a:extLst>
          </p:cNvPr>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a:extLst>
              <a:ext uri="{FF2B5EF4-FFF2-40B4-BE49-F238E27FC236}">
                <a16:creationId xmlns:a16="http://schemas.microsoft.com/office/drawing/2014/main" id="{4EA5AA05-968F-046E-D8D0-C31374809B0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a:extLst>
              <a:ext uri="{FF2B5EF4-FFF2-40B4-BE49-F238E27FC236}">
                <a16:creationId xmlns:a16="http://schemas.microsoft.com/office/drawing/2014/main" id="{AF353F9D-7D79-6043-F769-39A3DC070EEE}"/>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5" name="页脚占位符 4">
            <a:extLst>
              <a:ext uri="{FF2B5EF4-FFF2-40B4-BE49-F238E27FC236}">
                <a16:creationId xmlns:a16="http://schemas.microsoft.com/office/drawing/2014/main" id="{627B9809-D0C6-F83D-0577-2CCD5E48E6EA}"/>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D691AC59-CCF9-C67C-837D-B9BD8A3A64B9}"/>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960681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C898D9A-32B5-3D51-C724-77D492C54400}"/>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CB756098-34CC-7B9E-E86A-9A1DBA8B6E91}"/>
              </a:ext>
            </a:extLst>
          </p:cNvPr>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7AF9A0CC-7CC9-EE1F-3EDD-54E4BF1224AD}"/>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5" name="页脚占位符 4">
            <a:extLst>
              <a:ext uri="{FF2B5EF4-FFF2-40B4-BE49-F238E27FC236}">
                <a16:creationId xmlns:a16="http://schemas.microsoft.com/office/drawing/2014/main" id="{D4AD26ED-842D-39FB-73C8-98D390F29769}"/>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736BFF56-8B9D-D153-564E-334603063306}"/>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2614557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5A9855-245F-DA76-46D3-AA5F8AEC02CA}"/>
              </a:ext>
            </a:extLst>
          </p:cNvPr>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a:extLst>
              <a:ext uri="{FF2B5EF4-FFF2-40B4-BE49-F238E27FC236}">
                <a16:creationId xmlns:a16="http://schemas.microsoft.com/office/drawing/2014/main" id="{3028EE79-8D61-4C8F-B437-62AFD54DB6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a:extLst>
              <a:ext uri="{FF2B5EF4-FFF2-40B4-BE49-F238E27FC236}">
                <a16:creationId xmlns:a16="http://schemas.microsoft.com/office/drawing/2014/main" id="{87806F7B-8549-20E5-8774-332207C19206}"/>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5" name="页脚占位符 4">
            <a:extLst>
              <a:ext uri="{FF2B5EF4-FFF2-40B4-BE49-F238E27FC236}">
                <a16:creationId xmlns:a16="http://schemas.microsoft.com/office/drawing/2014/main" id="{F6996D94-70A6-14BA-AACB-19D5D64BDFCF}"/>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F2E2DC28-3DDB-DE23-F695-5B0827387581}"/>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5933505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FA4089C-8EBF-6821-3ED6-C09C71A6FB5F}"/>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FFF22A31-DE2A-8FC9-1281-E1FBF0F665C3}"/>
              </a:ext>
            </a:extLst>
          </p:cNvPr>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a:extLst>
              <a:ext uri="{FF2B5EF4-FFF2-40B4-BE49-F238E27FC236}">
                <a16:creationId xmlns:a16="http://schemas.microsoft.com/office/drawing/2014/main" id="{96B959D8-5DE4-07CE-4FC2-FB9283AD1D1F}"/>
              </a:ext>
            </a:extLst>
          </p:cNvPr>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a:extLst>
              <a:ext uri="{FF2B5EF4-FFF2-40B4-BE49-F238E27FC236}">
                <a16:creationId xmlns:a16="http://schemas.microsoft.com/office/drawing/2014/main" id="{73980423-15AA-4123-D4AE-34CF0A68FD01}"/>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6" name="页脚占位符 5">
            <a:extLst>
              <a:ext uri="{FF2B5EF4-FFF2-40B4-BE49-F238E27FC236}">
                <a16:creationId xmlns:a16="http://schemas.microsoft.com/office/drawing/2014/main" id="{DCCD5566-2CEE-EA28-8909-858BF77F0010}"/>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547BCC57-3412-DC8F-5BB0-1BDE4C051C64}"/>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3503121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C82B21F-E796-EE5F-D4FF-BE5FFA3DFC87}"/>
              </a:ext>
            </a:extLst>
          </p:cNvPr>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39294F92-0244-E8F6-6D78-3F77FE135B9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a:extLst>
              <a:ext uri="{FF2B5EF4-FFF2-40B4-BE49-F238E27FC236}">
                <a16:creationId xmlns:a16="http://schemas.microsoft.com/office/drawing/2014/main" id="{3146AFFB-32F9-FABD-6308-D900C792B27B}"/>
              </a:ext>
            </a:extLst>
          </p:cNvPr>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a:extLst>
              <a:ext uri="{FF2B5EF4-FFF2-40B4-BE49-F238E27FC236}">
                <a16:creationId xmlns:a16="http://schemas.microsoft.com/office/drawing/2014/main" id="{E7091042-FFFA-7FD9-9C05-0FB715A3DA2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a:extLst>
              <a:ext uri="{FF2B5EF4-FFF2-40B4-BE49-F238E27FC236}">
                <a16:creationId xmlns:a16="http://schemas.microsoft.com/office/drawing/2014/main" id="{054E61E3-2392-A60D-C313-68F42B597810}"/>
              </a:ext>
            </a:extLst>
          </p:cNvPr>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a:extLst>
              <a:ext uri="{FF2B5EF4-FFF2-40B4-BE49-F238E27FC236}">
                <a16:creationId xmlns:a16="http://schemas.microsoft.com/office/drawing/2014/main" id="{D168D247-E1AB-11DF-D945-951F2F575FE4}"/>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8" name="页脚占位符 7">
            <a:extLst>
              <a:ext uri="{FF2B5EF4-FFF2-40B4-BE49-F238E27FC236}">
                <a16:creationId xmlns:a16="http://schemas.microsoft.com/office/drawing/2014/main" id="{48FB7B1F-8053-4206-AD98-847145514600}"/>
              </a:ext>
            </a:extLst>
          </p:cNvPr>
          <p:cNvSpPr>
            <a:spLocks noGrp="1"/>
          </p:cNvSpPr>
          <p:nvPr>
            <p:ph type="ftr" sz="quarter" idx="11"/>
          </p:nvPr>
        </p:nvSpPr>
        <p:spPr/>
        <p:txBody>
          <a:bodyPr/>
          <a:lstStyle/>
          <a:p>
            <a:endParaRPr kumimoji="1" lang="zh-CN" altLang="en-US"/>
          </a:p>
        </p:txBody>
      </p:sp>
      <p:sp>
        <p:nvSpPr>
          <p:cNvPr id="9" name="灯片编号占位符 8">
            <a:extLst>
              <a:ext uri="{FF2B5EF4-FFF2-40B4-BE49-F238E27FC236}">
                <a16:creationId xmlns:a16="http://schemas.microsoft.com/office/drawing/2014/main" id="{03BC8821-B3FF-178C-97E8-7ED49B34F7D8}"/>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562233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ED48E12-1F79-6A77-DF09-9FE49A9C9801}"/>
              </a:ext>
            </a:extLst>
          </p:cNvPr>
          <p:cNvSpPr>
            <a:spLocks noGrp="1"/>
          </p:cNvSpPr>
          <p:nvPr>
            <p:ph type="title"/>
          </p:nvPr>
        </p:nvSpPr>
        <p:spPr/>
        <p:txBody>
          <a:bodyPr/>
          <a:lstStyle/>
          <a:p>
            <a:r>
              <a:rPr kumimoji="1" lang="zh-CN" altLang="en-US"/>
              <a:t>单击此处编辑母版标题样式</a:t>
            </a:r>
          </a:p>
        </p:txBody>
      </p:sp>
      <p:sp>
        <p:nvSpPr>
          <p:cNvPr id="3" name="日期占位符 2">
            <a:extLst>
              <a:ext uri="{FF2B5EF4-FFF2-40B4-BE49-F238E27FC236}">
                <a16:creationId xmlns:a16="http://schemas.microsoft.com/office/drawing/2014/main" id="{02608D86-37BE-B254-53FD-F76F345D8C97}"/>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4" name="页脚占位符 3">
            <a:extLst>
              <a:ext uri="{FF2B5EF4-FFF2-40B4-BE49-F238E27FC236}">
                <a16:creationId xmlns:a16="http://schemas.microsoft.com/office/drawing/2014/main" id="{62513F88-C7DC-CF26-60D4-19E0EC2BC937}"/>
              </a:ext>
            </a:extLst>
          </p:cNvPr>
          <p:cNvSpPr>
            <a:spLocks noGrp="1"/>
          </p:cNvSpPr>
          <p:nvPr>
            <p:ph type="ftr" sz="quarter" idx="11"/>
          </p:nvPr>
        </p:nvSpPr>
        <p:spPr/>
        <p:txBody>
          <a:bodyPr/>
          <a:lstStyle/>
          <a:p>
            <a:endParaRPr kumimoji="1" lang="zh-CN" altLang="en-US"/>
          </a:p>
        </p:txBody>
      </p:sp>
      <p:sp>
        <p:nvSpPr>
          <p:cNvPr id="5" name="灯片编号占位符 4">
            <a:extLst>
              <a:ext uri="{FF2B5EF4-FFF2-40B4-BE49-F238E27FC236}">
                <a16:creationId xmlns:a16="http://schemas.microsoft.com/office/drawing/2014/main" id="{55C68922-833C-7EE0-49C6-54C7216F2046}"/>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1585751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61EF982-CAEC-D77B-4CC0-2BBFB2AE0CE5}"/>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3" name="页脚占位符 2">
            <a:extLst>
              <a:ext uri="{FF2B5EF4-FFF2-40B4-BE49-F238E27FC236}">
                <a16:creationId xmlns:a16="http://schemas.microsoft.com/office/drawing/2014/main" id="{0399ED72-DF74-5715-8439-74E0E47C525A}"/>
              </a:ext>
            </a:extLst>
          </p:cNvPr>
          <p:cNvSpPr>
            <a:spLocks noGrp="1"/>
          </p:cNvSpPr>
          <p:nvPr>
            <p:ph type="ftr" sz="quarter" idx="11"/>
          </p:nvPr>
        </p:nvSpPr>
        <p:spPr/>
        <p:txBody>
          <a:bodyPr/>
          <a:lstStyle/>
          <a:p>
            <a:endParaRPr kumimoji="1" lang="zh-CN" altLang="en-US"/>
          </a:p>
        </p:txBody>
      </p:sp>
      <p:sp>
        <p:nvSpPr>
          <p:cNvPr id="4" name="灯片编号占位符 3">
            <a:extLst>
              <a:ext uri="{FF2B5EF4-FFF2-40B4-BE49-F238E27FC236}">
                <a16:creationId xmlns:a16="http://schemas.microsoft.com/office/drawing/2014/main" id="{54C17462-50E1-BAA6-0FF5-E4779F00784E}"/>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3013930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EB901A9-D7B1-97F8-2DBD-BBCCDB15CB05}"/>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a:extLst>
              <a:ext uri="{FF2B5EF4-FFF2-40B4-BE49-F238E27FC236}">
                <a16:creationId xmlns:a16="http://schemas.microsoft.com/office/drawing/2014/main" id="{6E2AEC6E-E2C6-79AF-1A4D-856C1BBF004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a:extLst>
              <a:ext uri="{FF2B5EF4-FFF2-40B4-BE49-F238E27FC236}">
                <a16:creationId xmlns:a16="http://schemas.microsoft.com/office/drawing/2014/main" id="{FA44ED37-F060-5071-2C5B-A4C8F32161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DAF451CB-380E-F02E-6C05-87A291AC0744}"/>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6" name="页脚占位符 5">
            <a:extLst>
              <a:ext uri="{FF2B5EF4-FFF2-40B4-BE49-F238E27FC236}">
                <a16:creationId xmlns:a16="http://schemas.microsoft.com/office/drawing/2014/main" id="{FB746AE2-A5C3-D152-3111-380F65E97F43}"/>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487080BB-49BC-0A18-2491-893E021A4AF9}"/>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992644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0AAF5B6-D6F3-6A32-8343-F4FF3C681CD2}"/>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a:extLst>
              <a:ext uri="{FF2B5EF4-FFF2-40B4-BE49-F238E27FC236}">
                <a16:creationId xmlns:a16="http://schemas.microsoft.com/office/drawing/2014/main" id="{49E5140F-F78F-7E01-5836-E2C7FC72669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a:extLst>
              <a:ext uri="{FF2B5EF4-FFF2-40B4-BE49-F238E27FC236}">
                <a16:creationId xmlns:a16="http://schemas.microsoft.com/office/drawing/2014/main" id="{D6B14C7A-5927-E7A8-D054-8BD4113F35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4A3646F2-9C35-2E45-3529-6973CB342C1A}"/>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6" name="页脚占位符 5">
            <a:extLst>
              <a:ext uri="{FF2B5EF4-FFF2-40B4-BE49-F238E27FC236}">
                <a16:creationId xmlns:a16="http://schemas.microsoft.com/office/drawing/2014/main" id="{5B10B69F-4EE5-2FF4-C26A-E7E83E62358F}"/>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037C7182-F0B5-8214-A6C2-3D76C3E5A4BD}"/>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4048852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C27437E-5BB2-90A7-0911-6E661F9D3486}"/>
              </a:ext>
            </a:extLst>
          </p:cNvPr>
          <p:cNvSpPr>
            <a:spLocks noGrp="1"/>
          </p:cNvSpPr>
          <p:nvPr>
            <p:ph type="title"/>
          </p:nvPr>
        </p:nvSpPr>
        <p:spPr/>
        <p:txBody>
          <a:bodyPr/>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23F4F995-A38A-4B7A-91B7-2060EE9DA0CF}"/>
              </a:ext>
            </a:extLst>
          </p:cNvPr>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EB86D530-F10D-3EAD-8BFC-6E5081910FCF}"/>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5" name="页脚占位符 4">
            <a:extLst>
              <a:ext uri="{FF2B5EF4-FFF2-40B4-BE49-F238E27FC236}">
                <a16:creationId xmlns:a16="http://schemas.microsoft.com/office/drawing/2014/main" id="{17E8649A-0D12-E39B-8693-EC0B2844FCD8}"/>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6EE6B5CA-FEC0-DCA4-E318-05859EF5ADDB}"/>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3397137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35C32664-A903-0C50-A614-CC1D0B5D60C7}"/>
              </a:ext>
            </a:extLst>
          </p:cNvPr>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32E074ED-C6F6-FB2B-F8C3-1E4AE23E3317}"/>
              </a:ext>
            </a:extLst>
          </p:cNvPr>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B4742CC3-442F-90D6-1B72-E6C8AC897AE7}"/>
              </a:ext>
            </a:extLst>
          </p:cNvPr>
          <p:cNvSpPr>
            <a:spLocks noGrp="1"/>
          </p:cNvSpPr>
          <p:nvPr>
            <p:ph type="dt" sz="half" idx="10"/>
          </p:nvPr>
        </p:nvSpPr>
        <p:spPr/>
        <p:txBody>
          <a:bodyPr/>
          <a:lstStyle/>
          <a:p>
            <a:fld id="{3681C223-01E3-7C42-9E93-62EB3FD8AE13}" type="datetimeFigureOut">
              <a:rPr kumimoji="1" lang="zh-CN" altLang="en-US" smtClean="0"/>
              <a:t>2025/6/19</a:t>
            </a:fld>
            <a:endParaRPr kumimoji="1" lang="zh-CN" altLang="en-US"/>
          </a:p>
        </p:txBody>
      </p:sp>
      <p:sp>
        <p:nvSpPr>
          <p:cNvPr id="5" name="页脚占位符 4">
            <a:extLst>
              <a:ext uri="{FF2B5EF4-FFF2-40B4-BE49-F238E27FC236}">
                <a16:creationId xmlns:a16="http://schemas.microsoft.com/office/drawing/2014/main" id="{BAD4D37A-45D7-5CC0-51FB-28B8D229999E}"/>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D574DF4F-5759-F6BA-4832-9F506097AE7D}"/>
              </a:ext>
            </a:extLst>
          </p:cNvPr>
          <p:cNvSpPr>
            <a:spLocks noGrp="1"/>
          </p:cNvSpPr>
          <p:nvPr>
            <p:ph type="sldNum" sz="quarter" idx="12"/>
          </p:nvPr>
        </p:nvSpPr>
        <p:spPr/>
        <p:txBody>
          <a:body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28386968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289039BB-2B41-8095-6141-0A1F0D7C4F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3DE71F9D-7832-8B77-154B-B69C29917D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62C0F32E-20E4-2DB3-CDA6-F5C518831F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81C223-01E3-7C42-9E93-62EB3FD8AE13}" type="datetimeFigureOut">
              <a:rPr kumimoji="1" lang="zh-CN" altLang="en-US" smtClean="0"/>
              <a:t>2025/6/19</a:t>
            </a:fld>
            <a:endParaRPr kumimoji="1" lang="zh-CN" altLang="en-US"/>
          </a:p>
        </p:txBody>
      </p:sp>
      <p:sp>
        <p:nvSpPr>
          <p:cNvPr id="5" name="页脚占位符 4">
            <a:extLst>
              <a:ext uri="{FF2B5EF4-FFF2-40B4-BE49-F238E27FC236}">
                <a16:creationId xmlns:a16="http://schemas.microsoft.com/office/drawing/2014/main" id="{D0F1743A-E2BA-3D62-AE90-89998E2F7B7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灯片编号占位符 5">
            <a:extLst>
              <a:ext uri="{FF2B5EF4-FFF2-40B4-BE49-F238E27FC236}">
                <a16:creationId xmlns:a16="http://schemas.microsoft.com/office/drawing/2014/main" id="{B2FE7ED2-5C90-FFAC-EB29-2F7C6EEF01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05AA62-AE91-4742-9170-21E5EF91BFEC}" type="slidenum">
              <a:rPr kumimoji="1" lang="zh-CN" altLang="en-US" smtClean="0"/>
              <a:t>‹#›</a:t>
            </a:fld>
            <a:endParaRPr kumimoji="1" lang="zh-CN" altLang="en-US"/>
          </a:p>
        </p:txBody>
      </p:sp>
    </p:spTree>
    <p:extLst>
      <p:ext uri="{BB962C8B-B14F-4D97-AF65-F5344CB8AC3E}">
        <p14:creationId xmlns:p14="http://schemas.microsoft.com/office/powerpoint/2010/main" val="1572055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a16="http://schemas.microsoft.com/office/drawing/2014/main" id="{03BFDE48-386A-A22C-4B51-4A2D8CB8ABC6}"/>
              </a:ext>
            </a:extLst>
          </p:cNvPr>
          <p:cNvPicPr>
            <a:picLocks noChangeAspect="1"/>
          </p:cNvPicPr>
          <p:nvPr/>
        </p:nvPicPr>
        <p:blipFill>
          <a:blip r:embed="rId2"/>
          <a:stretch>
            <a:fillRect/>
          </a:stretch>
        </p:blipFill>
        <p:spPr>
          <a:xfrm>
            <a:off x="0" y="0"/>
            <a:ext cx="4201126" cy="4547286"/>
          </a:xfrm>
          <a:prstGeom prst="rect">
            <a:avLst/>
          </a:prstGeom>
        </p:spPr>
      </p:pic>
      <p:sp>
        <p:nvSpPr>
          <p:cNvPr id="9" name="文本框 8">
            <a:extLst>
              <a:ext uri="{FF2B5EF4-FFF2-40B4-BE49-F238E27FC236}">
                <a16:creationId xmlns:a16="http://schemas.microsoft.com/office/drawing/2014/main" id="{B6E137E6-EA4F-69FA-8235-C4DAAF307B5F}"/>
              </a:ext>
            </a:extLst>
          </p:cNvPr>
          <p:cNvSpPr txBox="1"/>
          <p:nvPr/>
        </p:nvSpPr>
        <p:spPr>
          <a:xfrm>
            <a:off x="3390900" y="2588367"/>
            <a:ext cx="6436427" cy="1754326"/>
          </a:xfrm>
          <a:prstGeom prst="rect">
            <a:avLst/>
          </a:prstGeom>
          <a:noFill/>
        </p:spPr>
        <p:txBody>
          <a:bodyPr wrap="square" rtlCol="0">
            <a:spAutoFit/>
          </a:bodyPr>
          <a:lstStyle/>
          <a:p>
            <a:r>
              <a:rPr lang="zh-CN" altLang="en-US" sz="5400" b="1" dirty="0">
                <a:solidFill>
                  <a:srgbClr val="2D3D76"/>
                </a:solidFill>
                <a:latin typeface="Microsoft YaHei" panose="020B0503020204020204" pitchFamily="34" charset="-122"/>
                <a:ea typeface="Microsoft YaHei" panose="020B0503020204020204" pitchFamily="34" charset="-122"/>
              </a:rPr>
              <a:t>涉嫌利用信息网络</a:t>
            </a:r>
            <a:endParaRPr lang="en-US" altLang="zh-CN" sz="5400" b="1" dirty="0">
              <a:solidFill>
                <a:srgbClr val="2D3D76"/>
              </a:solidFill>
              <a:latin typeface="Microsoft YaHei" panose="020B0503020204020204" pitchFamily="34" charset="-122"/>
              <a:ea typeface="Microsoft YaHei" panose="020B0503020204020204" pitchFamily="34" charset="-122"/>
            </a:endParaRPr>
          </a:p>
          <a:p>
            <a:r>
              <a:rPr lang="zh-CN" altLang="en-US" sz="5400" b="1" dirty="0">
                <a:solidFill>
                  <a:srgbClr val="2D3D76"/>
                </a:solidFill>
                <a:latin typeface="Microsoft YaHei" panose="020B0503020204020204" pitchFamily="34" charset="-122"/>
                <a:ea typeface="Microsoft YaHei" panose="020B0503020204020204" pitchFamily="34" charset="-122"/>
              </a:rPr>
              <a:t>危害社会公共秩序</a:t>
            </a:r>
            <a:endParaRPr lang="zh-CN" altLang="en-US" sz="5400" b="1" dirty="0">
              <a:solidFill>
                <a:srgbClr val="2D3D76"/>
              </a:solidFill>
              <a:latin typeface="Microsoft YaHei" panose="020B0503020204020204" pitchFamily="34" charset="-122"/>
              <a:ea typeface="Microsoft YaHei" panose="020B0503020204020204" pitchFamily="34" charset="-122"/>
              <a:sym typeface="+mn-lt"/>
            </a:endParaRPr>
          </a:p>
        </p:txBody>
      </p:sp>
      <p:sp>
        <p:nvSpPr>
          <p:cNvPr id="10" name="文本框 9">
            <a:extLst>
              <a:ext uri="{FF2B5EF4-FFF2-40B4-BE49-F238E27FC236}">
                <a16:creationId xmlns:a16="http://schemas.microsoft.com/office/drawing/2014/main" id="{DCE9E5A0-D201-2938-4350-B15FFC324658}"/>
              </a:ext>
            </a:extLst>
          </p:cNvPr>
          <p:cNvSpPr txBox="1"/>
          <p:nvPr/>
        </p:nvSpPr>
        <p:spPr>
          <a:xfrm>
            <a:off x="3390900" y="2128119"/>
            <a:ext cx="5506636" cy="646331"/>
          </a:xfrm>
          <a:prstGeom prst="rect">
            <a:avLst/>
          </a:prstGeom>
          <a:noFill/>
        </p:spPr>
        <p:txBody>
          <a:bodyPr wrap="none" rtlCol="0">
            <a:spAutoFit/>
          </a:bodyPr>
          <a:lstStyle/>
          <a:p>
            <a:r>
              <a:rPr kumimoji="1" lang="zh-CN" altLang="en-US" b="1" dirty="0">
                <a:latin typeface="Microsoft YaHei" panose="020B0503020204020204" pitchFamily="34" charset="-122"/>
                <a:ea typeface="Microsoft YaHei" panose="020B0503020204020204" pitchFamily="34" charset="-122"/>
              </a:rPr>
              <a:t>举报对象：</a:t>
            </a:r>
            <a:r>
              <a:rPr kumimoji="1" lang="zh-CN" altLang="en-US" dirty="0">
                <a:latin typeface="Microsoft YaHei" panose="020B0503020204020204" pitchFamily="34" charset="-122"/>
                <a:ea typeface="Microsoft YaHei" panose="020B0503020204020204" pitchFamily="34" charset="-122"/>
              </a:rPr>
              <a:t>微信公众号</a:t>
            </a:r>
            <a:r>
              <a:rPr kumimoji="1" lang="zh-CN" altLang="en-US" b="1" dirty="0">
                <a:latin typeface="Microsoft YaHei" panose="020B0503020204020204" pitchFamily="34" charset="-122"/>
                <a:ea typeface="Microsoft YaHei" panose="020B0503020204020204" pitchFamily="34" charset="-122"/>
              </a:rPr>
              <a:t>“</a:t>
            </a:r>
            <a:r>
              <a:rPr kumimoji="1" lang="en-US" altLang="zh-CN" b="1" dirty="0" err="1">
                <a:highlight>
                  <a:srgbClr val="FFFF00"/>
                </a:highlight>
                <a:latin typeface="Microsoft YaHei" panose="020B0503020204020204" pitchFamily="34" charset="-122"/>
                <a:ea typeface="Microsoft YaHei" panose="020B0503020204020204" pitchFamily="34" charset="-122"/>
              </a:rPr>
              <a:t>xxxx</a:t>
            </a:r>
            <a:r>
              <a:rPr kumimoji="1" lang="zh-CN" altLang="en-US" b="1" dirty="0">
                <a:latin typeface="Microsoft YaHei" panose="020B0503020204020204" pitchFamily="34" charset="-122"/>
                <a:ea typeface="Microsoft YaHei" panose="020B0503020204020204" pitchFamily="34" charset="-122"/>
              </a:rPr>
              <a:t>”</a:t>
            </a:r>
            <a:r>
              <a:rPr kumimoji="1" lang="zh-CN" altLang="en-US" dirty="0">
                <a:latin typeface="Microsoft YaHei" panose="020B0503020204020204" pitchFamily="34" charset="-122"/>
                <a:ea typeface="Microsoft YaHei" panose="020B0503020204020204" pitchFamily="34" charset="-122"/>
              </a:rPr>
              <a:t>运营者 （</a:t>
            </a:r>
            <a:r>
              <a:rPr kumimoji="1" lang="en" altLang="zh-CN" dirty="0">
                <a:latin typeface="Microsoft YaHei" panose="020B0503020204020204" pitchFamily="34" charset="-122"/>
                <a:ea typeface="Microsoft YaHei" panose="020B0503020204020204" pitchFamily="34" charset="-122"/>
              </a:rPr>
              <a:t>IP</a:t>
            </a:r>
            <a:r>
              <a:rPr kumimoji="1" lang="zh-CN" altLang="en-US" dirty="0">
                <a:latin typeface="Microsoft YaHei" panose="020B0503020204020204" pitchFamily="34" charset="-122"/>
                <a:ea typeface="Microsoft YaHei" panose="020B0503020204020204" pitchFamily="34" charset="-122"/>
              </a:rPr>
              <a:t>：</a:t>
            </a:r>
            <a:r>
              <a:rPr kumimoji="1" lang="en-US" altLang="zh-CN" dirty="0">
                <a:highlight>
                  <a:srgbClr val="FFFF00"/>
                </a:highlight>
                <a:latin typeface="Microsoft YaHei" panose="020B0503020204020204" pitchFamily="34" charset="-122"/>
                <a:ea typeface="Microsoft YaHei" panose="020B0503020204020204" pitchFamily="34" charset="-122"/>
              </a:rPr>
              <a:t>xxx</a:t>
            </a:r>
            <a:r>
              <a:rPr kumimoji="1" lang="zh-CN" altLang="en-US" dirty="0">
                <a:latin typeface="Microsoft YaHei" panose="020B0503020204020204" pitchFamily="34" charset="-122"/>
                <a:ea typeface="Microsoft YaHei" panose="020B0503020204020204" pitchFamily="34" charset="-122"/>
              </a:rPr>
              <a:t>）</a:t>
            </a:r>
          </a:p>
          <a:p>
            <a:endParaRPr kumimoji="1" lang="zh-CN" altLang="en-US" b="1" dirty="0">
              <a:latin typeface="Microsoft YaHei" panose="020B0503020204020204" pitchFamily="34" charset="-122"/>
              <a:ea typeface="Microsoft YaHei" panose="020B0503020204020204" pitchFamily="34" charset="-122"/>
            </a:endParaRPr>
          </a:p>
        </p:txBody>
      </p:sp>
      <p:sp>
        <p:nvSpPr>
          <p:cNvPr id="14" name="文本框 13">
            <a:extLst>
              <a:ext uri="{FF2B5EF4-FFF2-40B4-BE49-F238E27FC236}">
                <a16:creationId xmlns:a16="http://schemas.microsoft.com/office/drawing/2014/main" id="{B69BCE46-CE58-7C9F-69C5-11EA77FB748E}"/>
              </a:ext>
            </a:extLst>
          </p:cNvPr>
          <p:cNvSpPr txBox="1"/>
          <p:nvPr/>
        </p:nvSpPr>
        <p:spPr>
          <a:xfrm>
            <a:off x="3048000" y="4261253"/>
            <a:ext cx="6096000" cy="523220"/>
          </a:xfrm>
          <a:prstGeom prst="rect">
            <a:avLst/>
          </a:prstGeom>
          <a:noFill/>
        </p:spPr>
        <p:txBody>
          <a:bodyPr wrap="square">
            <a:spAutoFit/>
          </a:bodyPr>
          <a:lstStyle/>
          <a:p>
            <a:pPr algn="ctr" fontAlgn="base"/>
            <a:r>
              <a:rPr lang="zh-CN" altLang="en-US" sz="2800" b="1" dirty="0">
                <a:effectLst/>
                <a:latin typeface="微软雅黑" panose="020B0503020204020204" pitchFamily="34" charset="-122"/>
                <a:ea typeface="微软雅黑" panose="020B0503020204020204" pitchFamily="34" charset="-122"/>
              </a:rPr>
              <a:t>网络寻衅滋事犯罪</a:t>
            </a:r>
          </a:p>
        </p:txBody>
      </p:sp>
      <p:sp>
        <p:nvSpPr>
          <p:cNvPr id="16" name="直角三角形 15">
            <a:extLst>
              <a:ext uri="{FF2B5EF4-FFF2-40B4-BE49-F238E27FC236}">
                <a16:creationId xmlns:a16="http://schemas.microsoft.com/office/drawing/2014/main" id="{22C89B32-7407-42E2-A2DB-F7D503056082}"/>
              </a:ext>
            </a:extLst>
          </p:cNvPr>
          <p:cNvSpPr/>
          <p:nvPr/>
        </p:nvSpPr>
        <p:spPr>
          <a:xfrm rot="16200000">
            <a:off x="9144001" y="3810000"/>
            <a:ext cx="3048000" cy="3048000"/>
          </a:xfrm>
          <a:prstGeom prst="rtTriangle">
            <a:avLst/>
          </a:prstGeom>
          <a:solidFill>
            <a:srgbClr val="EBF2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Tree>
    <p:extLst>
      <p:ext uri="{BB962C8B-B14F-4D97-AF65-F5344CB8AC3E}">
        <p14:creationId xmlns:p14="http://schemas.microsoft.com/office/powerpoint/2010/main" val="3516221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2473A168-8A0B-306E-7CC2-9099AB15B45A}"/>
              </a:ext>
            </a:extLst>
          </p:cNvPr>
          <p:cNvSpPr txBox="1"/>
          <p:nvPr/>
        </p:nvSpPr>
        <p:spPr>
          <a:xfrm>
            <a:off x="978868" y="1561061"/>
            <a:ext cx="10234263" cy="4613892"/>
          </a:xfrm>
          <a:prstGeom prst="rect">
            <a:avLst/>
          </a:prstGeom>
          <a:noFill/>
        </p:spPr>
        <p:txBody>
          <a:bodyPr wrap="square" rtlCol="0">
            <a:spAutoFit/>
          </a:bodyPr>
          <a:lstStyle/>
          <a:p>
            <a:pPr algn="l" fontAlgn="base">
              <a:lnSpc>
                <a:spcPct val="150000"/>
              </a:lnSpc>
            </a:pPr>
            <a:r>
              <a:rPr lang="zh-CN" altLang="en-US" b="0" i="0" dirty="0">
                <a:solidFill>
                  <a:srgbClr val="000000"/>
                </a:solidFill>
                <a:effectLst/>
                <a:latin typeface="Microsoft YaHei" panose="020B0503020204020204" pitchFamily="34" charset="-122"/>
                <a:ea typeface="Microsoft YaHei" panose="020B0503020204020204" pitchFamily="34" charset="-122"/>
              </a:rPr>
              <a:t>行为人在信息网络上发布虚假信息主要包括以下三类：</a:t>
            </a:r>
            <a:r>
              <a:rPr lang="zh-CN" altLang="en-US" b="0" i="1" dirty="0">
                <a:solidFill>
                  <a:srgbClr val="000000"/>
                </a:solidFill>
                <a:effectLst/>
                <a:latin typeface="Microsoft YaHei" panose="020B0503020204020204" pitchFamily="34" charset="-122"/>
                <a:ea typeface="Microsoft YaHei" panose="020B0503020204020204" pitchFamily="34" charset="-122"/>
              </a:rPr>
              <a:t>无中生有，捏造并散布；有一定来源，但经实质篡改并散布；已经澄清，有关部门经核实已作出认定属虚假信息的，行为人仍然在信息网络上予以散布。</a:t>
            </a:r>
            <a:endParaRPr lang="en-US" altLang="zh-CN" b="0" i="1" dirty="0">
              <a:solidFill>
                <a:srgbClr val="000000"/>
              </a:solidFill>
              <a:effectLst/>
              <a:latin typeface="Microsoft YaHei" panose="020B0503020204020204" pitchFamily="34" charset="-122"/>
              <a:ea typeface="Microsoft YaHei" panose="020B0503020204020204" pitchFamily="34" charset="-122"/>
            </a:endParaRPr>
          </a:p>
          <a:p>
            <a:pPr algn="l" fontAlgn="base">
              <a:lnSpc>
                <a:spcPct val="150000"/>
              </a:lnSpc>
            </a:pPr>
            <a:endParaRPr lang="en-US" altLang="zh-CN" b="0" i="0" dirty="0">
              <a:solidFill>
                <a:srgbClr val="000000"/>
              </a:solidFill>
              <a:effectLst/>
              <a:latin typeface="Microsoft YaHei" panose="020B0503020204020204" pitchFamily="34" charset="-122"/>
              <a:ea typeface="Microsoft YaHei" panose="020B0503020204020204" pitchFamily="34" charset="-122"/>
            </a:endParaRPr>
          </a:p>
          <a:p>
            <a:pPr algn="l" fontAlgn="base">
              <a:lnSpc>
                <a:spcPct val="150000"/>
              </a:lnSpc>
            </a:pPr>
            <a:r>
              <a:rPr lang="zh-CN" altLang="en-US" b="0" i="0" dirty="0">
                <a:solidFill>
                  <a:srgbClr val="000000"/>
                </a:solidFill>
                <a:effectLst/>
                <a:latin typeface="Microsoft YaHei" panose="020B0503020204020204" pitchFamily="34" charset="-122"/>
                <a:ea typeface="Microsoft YaHei" panose="020B0503020204020204" pitchFamily="34" charset="-122"/>
              </a:rPr>
              <a:t>网络型寻衅滋事罪不以主观恶意为条件。网络寻衅滋事犯罪的主观目的是起哄闹事。根据</a:t>
            </a:r>
            <a:r>
              <a:rPr lang="en-US" altLang="zh-CN" b="0" i="0" dirty="0">
                <a:solidFill>
                  <a:srgbClr val="000000"/>
                </a:solidFill>
                <a:effectLst/>
                <a:latin typeface="Microsoft YaHei" panose="020B0503020204020204" pitchFamily="34" charset="-122"/>
                <a:ea typeface="Microsoft YaHei" panose="020B0503020204020204" pitchFamily="34" charset="-122"/>
              </a:rPr>
              <a:t>《</a:t>
            </a:r>
            <a:r>
              <a:rPr lang="zh-CN" altLang="en-US" b="0" i="0" dirty="0">
                <a:solidFill>
                  <a:srgbClr val="000000"/>
                </a:solidFill>
                <a:effectLst/>
                <a:latin typeface="Microsoft YaHei" panose="020B0503020204020204" pitchFamily="34" charset="-122"/>
                <a:ea typeface="Microsoft YaHei" panose="020B0503020204020204" pitchFamily="34" charset="-122"/>
              </a:rPr>
              <a:t>解释</a:t>
            </a:r>
            <a:r>
              <a:rPr lang="en-US" altLang="zh-CN" b="0" i="0" dirty="0">
                <a:solidFill>
                  <a:srgbClr val="000000"/>
                </a:solidFill>
                <a:effectLst/>
                <a:latin typeface="Microsoft YaHei" panose="020B0503020204020204" pitchFamily="34" charset="-122"/>
                <a:ea typeface="Microsoft YaHei" panose="020B0503020204020204" pitchFamily="34" charset="-122"/>
              </a:rPr>
              <a:t>》</a:t>
            </a:r>
            <a:r>
              <a:rPr lang="zh-CN" altLang="en-US" b="0" i="0" dirty="0">
                <a:solidFill>
                  <a:srgbClr val="000000"/>
                </a:solidFill>
                <a:effectLst/>
                <a:latin typeface="Microsoft YaHei" panose="020B0503020204020204" pitchFamily="34" charset="-122"/>
                <a:ea typeface="Microsoft YaHei" panose="020B0503020204020204" pitchFamily="34" charset="-122"/>
              </a:rPr>
              <a:t>第五条第二款的规定，</a:t>
            </a:r>
            <a:r>
              <a:rPr lang="zh-CN" altLang="en-US" b="1" i="0" dirty="0">
                <a:solidFill>
                  <a:srgbClr val="000000"/>
                </a:solidFill>
                <a:effectLst/>
                <a:highlight>
                  <a:srgbClr val="FFFF00"/>
                </a:highlight>
                <a:latin typeface="Microsoft YaHei" panose="020B0503020204020204" pitchFamily="34" charset="-122"/>
                <a:ea typeface="Microsoft YaHei" panose="020B0503020204020204" pitchFamily="34" charset="-122"/>
              </a:rPr>
              <a:t>编造、散布虚假信息类寻衅滋事罪在主观上应当以起哄闹事为目的。所谓“起哄闹事”，是指行为人通过语言文字、行为等方式制造事端，其具有煽动性、公然性。</a:t>
            </a:r>
            <a:r>
              <a:rPr lang="zh-CN" altLang="en-US" b="0" i="0" dirty="0">
                <a:solidFill>
                  <a:srgbClr val="000000"/>
                </a:solidFill>
                <a:effectLst/>
                <a:latin typeface="Microsoft YaHei" panose="020B0503020204020204" pitchFamily="34" charset="-122"/>
                <a:ea typeface="Microsoft YaHei" panose="020B0503020204020204" pitchFamily="34" charset="-122"/>
              </a:rPr>
              <a:t>网络寻衅滋事犯罪主观方面为“明知”，</a:t>
            </a:r>
            <a:r>
              <a:rPr lang="en-US" altLang="zh-CN" b="1" i="0" dirty="0">
                <a:solidFill>
                  <a:srgbClr val="000000"/>
                </a:solidFill>
                <a:effectLst/>
                <a:highlight>
                  <a:srgbClr val="FFFF00"/>
                </a:highlight>
                <a:latin typeface="Microsoft YaHei" panose="020B0503020204020204" pitchFamily="34" charset="-122"/>
                <a:ea typeface="Microsoft YaHei" panose="020B0503020204020204" pitchFamily="34" charset="-122"/>
              </a:rPr>
              <a:t>《</a:t>
            </a:r>
            <a:r>
              <a:rPr lang="zh-CN" altLang="en-US" b="1" i="0" dirty="0">
                <a:solidFill>
                  <a:srgbClr val="000000"/>
                </a:solidFill>
                <a:effectLst/>
                <a:highlight>
                  <a:srgbClr val="FFFF00"/>
                </a:highlight>
                <a:latin typeface="Microsoft YaHei" panose="020B0503020204020204" pitchFamily="34" charset="-122"/>
                <a:ea typeface="Microsoft YaHei" panose="020B0503020204020204" pitchFamily="34" charset="-122"/>
              </a:rPr>
              <a:t>解释</a:t>
            </a:r>
            <a:r>
              <a:rPr lang="en-US" altLang="zh-CN" b="1" i="0" dirty="0">
                <a:solidFill>
                  <a:srgbClr val="000000"/>
                </a:solidFill>
                <a:effectLst/>
                <a:highlight>
                  <a:srgbClr val="FFFF00"/>
                </a:highlight>
                <a:latin typeface="Microsoft YaHei" panose="020B0503020204020204" pitchFamily="34" charset="-122"/>
                <a:ea typeface="Microsoft YaHei" panose="020B0503020204020204" pitchFamily="34" charset="-122"/>
              </a:rPr>
              <a:t>》</a:t>
            </a:r>
            <a:r>
              <a:rPr lang="zh-CN" altLang="en-US" b="1" i="0" dirty="0">
                <a:solidFill>
                  <a:srgbClr val="000000"/>
                </a:solidFill>
                <a:effectLst/>
                <a:highlight>
                  <a:srgbClr val="FFFF00"/>
                </a:highlight>
                <a:latin typeface="Microsoft YaHei" panose="020B0503020204020204" pitchFamily="34" charset="-122"/>
                <a:ea typeface="Microsoft YaHei" panose="020B0503020204020204" pitchFamily="34" charset="-122"/>
              </a:rPr>
              <a:t>第五条第二款中，将明知是虚假信息而散布的行为，以</a:t>
            </a:r>
            <a:r>
              <a:rPr lang="zh-CN" altLang="en-US" b="1" i="0" dirty="0">
                <a:solidFill>
                  <a:srgbClr val="FF0000"/>
                </a:solidFill>
                <a:effectLst/>
                <a:highlight>
                  <a:srgbClr val="FFFF00"/>
                </a:highlight>
                <a:latin typeface="Microsoft YaHei" panose="020B0503020204020204" pitchFamily="34" charset="-122"/>
                <a:ea typeface="Microsoft YaHei" panose="020B0503020204020204" pitchFamily="34" charset="-122"/>
              </a:rPr>
              <a:t>寻衅滋事</a:t>
            </a:r>
            <a:r>
              <a:rPr lang="zh-CN" altLang="en-US" b="1" i="0" dirty="0">
                <a:solidFill>
                  <a:srgbClr val="000000"/>
                </a:solidFill>
                <a:effectLst/>
                <a:highlight>
                  <a:srgbClr val="FFFF00"/>
                </a:highlight>
                <a:latin typeface="Microsoft YaHei" panose="020B0503020204020204" pitchFamily="34" charset="-122"/>
                <a:ea typeface="Microsoft YaHei" panose="020B0503020204020204" pitchFamily="34" charset="-122"/>
              </a:rPr>
              <a:t>定罪。</a:t>
            </a:r>
            <a:br>
              <a:rPr lang="en-US" altLang="zh-CN" b="1" i="0" dirty="0">
                <a:solidFill>
                  <a:srgbClr val="000000"/>
                </a:solidFill>
                <a:effectLst/>
                <a:highlight>
                  <a:srgbClr val="FFFF00"/>
                </a:highlight>
                <a:latin typeface="Microsoft YaHei" panose="020B0503020204020204" pitchFamily="34" charset="-122"/>
                <a:ea typeface="Microsoft YaHei" panose="020B0503020204020204" pitchFamily="34" charset="-122"/>
              </a:rPr>
            </a:br>
            <a:endParaRPr lang="en-US" altLang="zh-CN" b="1" i="0" dirty="0">
              <a:solidFill>
                <a:srgbClr val="000000"/>
              </a:solidFill>
              <a:effectLst/>
              <a:highlight>
                <a:srgbClr val="FFFF00"/>
              </a:highlight>
              <a:latin typeface="Microsoft YaHei" panose="020B0503020204020204" pitchFamily="34" charset="-122"/>
              <a:ea typeface="Microsoft YaHei" panose="020B0503020204020204" pitchFamily="34" charset="-122"/>
            </a:endParaRPr>
          </a:p>
          <a:p>
            <a:pPr algn="l" fontAlgn="base">
              <a:lnSpc>
                <a:spcPct val="150000"/>
              </a:lnSpc>
            </a:pPr>
            <a:r>
              <a:rPr lang="en-US" altLang="zh-CN" b="1" i="0" dirty="0">
                <a:solidFill>
                  <a:srgbClr val="0432FF"/>
                </a:solidFill>
                <a:effectLst/>
                <a:latin typeface="Microsoft YaHei" panose="020B0503020204020204" pitchFamily="34" charset="-122"/>
                <a:ea typeface="Microsoft YaHei" panose="020B0503020204020204" pitchFamily="34" charset="-122"/>
              </a:rPr>
              <a:t>《</a:t>
            </a:r>
            <a:r>
              <a:rPr lang="zh-CN" altLang="en-US" b="1" i="0" dirty="0">
                <a:solidFill>
                  <a:srgbClr val="0432FF"/>
                </a:solidFill>
                <a:effectLst/>
                <a:latin typeface="Microsoft YaHei" panose="020B0503020204020204" pitchFamily="34" charset="-122"/>
                <a:ea typeface="Microsoft YaHei" panose="020B0503020204020204" pitchFamily="34" charset="-122"/>
              </a:rPr>
              <a:t>关于办理利用信息网络实施诽谤等刑事案件适用法律若干问题的解释</a:t>
            </a:r>
            <a:r>
              <a:rPr lang="en-US" altLang="zh-CN" b="1" i="0" dirty="0">
                <a:solidFill>
                  <a:srgbClr val="0432FF"/>
                </a:solidFill>
                <a:effectLst/>
                <a:latin typeface="Microsoft YaHei" panose="020B0503020204020204" pitchFamily="34" charset="-122"/>
                <a:ea typeface="Microsoft YaHei" panose="020B0503020204020204" pitchFamily="34" charset="-122"/>
              </a:rPr>
              <a:t>》</a:t>
            </a:r>
            <a:r>
              <a:rPr lang="en-US" altLang="zh-CN" b="0" i="0" dirty="0">
                <a:solidFill>
                  <a:srgbClr val="0432FF"/>
                </a:solidFill>
                <a:effectLst/>
                <a:latin typeface="Microsoft YaHei" panose="020B0503020204020204" pitchFamily="34" charset="-122"/>
                <a:ea typeface="Microsoft YaHei" panose="020B0503020204020204" pitchFamily="34" charset="-122"/>
              </a:rPr>
              <a:t> 《</a:t>
            </a:r>
            <a:r>
              <a:rPr lang="zh-CN" altLang="en-US" b="0" i="0" dirty="0">
                <a:solidFill>
                  <a:srgbClr val="0432FF"/>
                </a:solidFill>
                <a:effectLst/>
                <a:latin typeface="Microsoft YaHei" panose="020B0503020204020204" pitchFamily="34" charset="-122"/>
                <a:ea typeface="Microsoft YaHei" panose="020B0503020204020204" pitchFamily="34" charset="-122"/>
              </a:rPr>
              <a:t>解释</a:t>
            </a:r>
            <a:r>
              <a:rPr lang="en-US" altLang="zh-CN" b="0" i="0" dirty="0">
                <a:solidFill>
                  <a:srgbClr val="0432FF"/>
                </a:solidFill>
                <a:effectLst/>
                <a:latin typeface="Microsoft YaHei" panose="020B0503020204020204" pitchFamily="34" charset="-122"/>
                <a:ea typeface="Microsoft YaHei" panose="020B0503020204020204" pitchFamily="34" charset="-122"/>
              </a:rPr>
              <a:t>》</a:t>
            </a:r>
            <a:r>
              <a:rPr lang="zh-CN" altLang="en-US" b="0" i="0" dirty="0">
                <a:solidFill>
                  <a:srgbClr val="0432FF"/>
                </a:solidFill>
                <a:effectLst/>
                <a:latin typeface="Microsoft YaHei" panose="020B0503020204020204" pitchFamily="34" charset="-122"/>
                <a:ea typeface="Microsoft YaHei" panose="020B0503020204020204" pitchFamily="34" charset="-122"/>
              </a:rPr>
              <a:t>第五条第二款</a:t>
            </a:r>
          </a:p>
        </p:txBody>
      </p:sp>
      <p:sp>
        <p:nvSpPr>
          <p:cNvPr id="2" name="矩形 1">
            <a:extLst>
              <a:ext uri="{FF2B5EF4-FFF2-40B4-BE49-F238E27FC236}">
                <a16:creationId xmlns:a16="http://schemas.microsoft.com/office/drawing/2014/main" id="{3DEB4914-1D5F-97AF-7162-F69CB421F5AF}"/>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 name="矩形 2">
            <a:extLst>
              <a:ext uri="{FF2B5EF4-FFF2-40B4-BE49-F238E27FC236}">
                <a16:creationId xmlns:a16="http://schemas.microsoft.com/office/drawing/2014/main" id="{71D2F851-FDC0-ECE7-A962-8A88E8977978}"/>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5" name="文本框 4">
            <a:extLst>
              <a:ext uri="{FF2B5EF4-FFF2-40B4-BE49-F238E27FC236}">
                <a16:creationId xmlns:a16="http://schemas.microsoft.com/office/drawing/2014/main" id="{84D581A4-8EF0-E27D-0666-A015E78299B2}"/>
              </a:ext>
            </a:extLst>
          </p:cNvPr>
          <p:cNvSpPr txBox="1"/>
          <p:nvPr/>
        </p:nvSpPr>
        <p:spPr>
          <a:xfrm>
            <a:off x="0" y="984680"/>
            <a:ext cx="6096000" cy="584775"/>
          </a:xfrm>
          <a:prstGeom prst="rect">
            <a:avLst/>
          </a:prstGeom>
          <a:noFill/>
        </p:spPr>
        <p:txBody>
          <a:bodyPr wrap="square">
            <a:spAutoFit/>
          </a:bodyPr>
          <a:lstStyle/>
          <a:p>
            <a:pPr algn="ctr" fontAlgn="base"/>
            <a:r>
              <a:rPr lang="zh-CN" altLang="en-US" sz="3200" b="1" dirty="0">
                <a:effectLst/>
                <a:latin typeface="微软雅黑" panose="020B0503020204020204" pitchFamily="34" charset="-122"/>
                <a:ea typeface="微软雅黑" panose="020B0503020204020204" pitchFamily="34" charset="-122"/>
              </a:rPr>
              <a:t>网络寻衅滋事犯罪解读</a:t>
            </a:r>
          </a:p>
        </p:txBody>
      </p:sp>
    </p:spTree>
    <p:extLst>
      <p:ext uri="{BB962C8B-B14F-4D97-AF65-F5344CB8AC3E}">
        <p14:creationId xmlns:p14="http://schemas.microsoft.com/office/powerpoint/2010/main" val="16417829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BB2EF171-441A-7DCA-357B-A88A281E8A7F}"/>
              </a:ext>
            </a:extLst>
          </p:cNvPr>
          <p:cNvSpPr/>
          <p:nvPr/>
        </p:nvSpPr>
        <p:spPr>
          <a:xfrm>
            <a:off x="8015844" y="1225803"/>
            <a:ext cx="2066306" cy="32341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13" name="直线箭头连接符 12">
            <a:extLst>
              <a:ext uri="{FF2B5EF4-FFF2-40B4-BE49-F238E27FC236}">
                <a16:creationId xmlns:a16="http://schemas.microsoft.com/office/drawing/2014/main" id="{980ADFB5-C329-0C0C-7279-54A449564544}"/>
              </a:ext>
            </a:extLst>
          </p:cNvPr>
          <p:cNvCxnSpPr/>
          <p:nvPr/>
        </p:nvCxnSpPr>
        <p:spPr>
          <a:xfrm flipH="1">
            <a:off x="10082150" y="807521"/>
            <a:ext cx="668977" cy="41549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4" name="文本框 13">
            <a:extLst>
              <a:ext uri="{FF2B5EF4-FFF2-40B4-BE49-F238E27FC236}">
                <a16:creationId xmlns:a16="http://schemas.microsoft.com/office/drawing/2014/main" id="{E34B7DF0-53BF-5E1D-D613-FEA3A3D9FD18}"/>
              </a:ext>
            </a:extLst>
          </p:cNvPr>
          <p:cNvSpPr txBox="1"/>
          <p:nvPr/>
        </p:nvSpPr>
        <p:spPr>
          <a:xfrm>
            <a:off x="617517" y="1223019"/>
            <a:ext cx="4441371" cy="4613892"/>
          </a:xfrm>
          <a:prstGeom prst="rect">
            <a:avLst/>
          </a:prstGeom>
          <a:noFill/>
        </p:spPr>
        <p:txBody>
          <a:bodyPr wrap="square" rtlCol="0">
            <a:spAutoFit/>
          </a:bodyPr>
          <a:lstStyle/>
          <a:p>
            <a:pPr>
              <a:lnSpc>
                <a:spcPct val="150000"/>
              </a:lnSpc>
            </a:pPr>
            <a:r>
              <a:rPr kumimoji="1" lang="zh-CN" altLang="en-US" sz="3600" b="1" dirty="0">
                <a:latin typeface="Microsoft YaHei" panose="020B0503020204020204" pitchFamily="34" charset="-122"/>
                <a:ea typeface="Microsoft YaHei" panose="020B0503020204020204" pitchFamily="34" charset="-122"/>
              </a:rPr>
              <a:t>举报微信公众号</a:t>
            </a:r>
            <a:endParaRPr kumimoji="1" lang="en-US" altLang="zh-CN" sz="3600" b="1" dirty="0">
              <a:latin typeface="Microsoft YaHei" panose="020B0503020204020204" pitchFamily="34" charset="-122"/>
              <a:ea typeface="Microsoft YaHei" panose="020B0503020204020204" pitchFamily="34" charset="-122"/>
            </a:endParaRPr>
          </a:p>
          <a:p>
            <a:pPr>
              <a:lnSpc>
                <a:spcPct val="150000"/>
              </a:lnSpc>
            </a:pPr>
            <a:endParaRPr kumimoji="1" lang="en-US" altLang="zh-CN" b="1" dirty="0">
              <a:highlight>
                <a:srgbClr val="FFFF00"/>
              </a:highlight>
              <a:latin typeface="Microsoft YaHei" panose="020B0503020204020204" pitchFamily="34" charset="-122"/>
              <a:ea typeface="Microsoft YaHei" panose="020B0503020204020204" pitchFamily="34" charset="-122"/>
            </a:endParaRPr>
          </a:p>
          <a:p>
            <a:pPr>
              <a:lnSpc>
                <a:spcPct val="150000"/>
              </a:lnSpc>
            </a:pPr>
            <a:endParaRPr kumimoji="1" lang="en-US" altLang="zh-CN" b="1" dirty="0">
              <a:highlight>
                <a:srgbClr val="FFFF00"/>
              </a:highlight>
              <a:latin typeface="Microsoft YaHei" panose="020B0503020204020204" pitchFamily="34" charset="-122"/>
              <a:ea typeface="Microsoft YaHei" panose="020B0503020204020204" pitchFamily="34" charset="-122"/>
            </a:endParaRPr>
          </a:p>
          <a:p>
            <a:pPr marL="342900" indent="-342900">
              <a:lnSpc>
                <a:spcPct val="150000"/>
              </a:lnSpc>
              <a:buFont typeface="Arial" panose="020B0604020202020204" pitchFamily="34" charset="0"/>
              <a:buChar char="•"/>
            </a:pPr>
            <a:r>
              <a:rPr kumimoji="1" lang="zh-CN" altLang="en-US" dirty="0">
                <a:latin typeface="Microsoft YaHei" panose="020B0503020204020204" pitchFamily="34" charset="-122"/>
                <a:ea typeface="Microsoft YaHei" panose="020B0503020204020204" pitchFamily="34" charset="-122"/>
              </a:rPr>
              <a:t>鼓励</a:t>
            </a:r>
            <a:r>
              <a:rPr kumimoji="1" lang="zh-CN" altLang="en-US" b="1" dirty="0">
                <a:highlight>
                  <a:srgbClr val="FFFF00"/>
                </a:highlight>
                <a:latin typeface="Microsoft YaHei" panose="020B0503020204020204" pitchFamily="34" charset="-122"/>
                <a:ea typeface="Microsoft YaHei" panose="020B0503020204020204" pitchFamily="34" charset="-122"/>
              </a:rPr>
              <a:t>虐杀</a:t>
            </a:r>
            <a:r>
              <a:rPr kumimoji="1" lang="zh-CN" altLang="en-US" dirty="0">
                <a:latin typeface="Microsoft YaHei" panose="020B0503020204020204" pitchFamily="34" charset="-122"/>
                <a:ea typeface="Microsoft YaHei" panose="020B0503020204020204" pitchFamily="34" charset="-122"/>
              </a:rPr>
              <a:t>猫狗</a:t>
            </a:r>
            <a:endParaRPr kumimoji="1" lang="en-US" altLang="zh-CN" dirty="0">
              <a:latin typeface="Microsoft YaHei" panose="020B0503020204020204" pitchFamily="34" charset="-122"/>
              <a:ea typeface="Microsoft YaHei" panose="020B0503020204020204" pitchFamily="34" charset="-122"/>
            </a:endParaRPr>
          </a:p>
          <a:p>
            <a:pPr marL="342900" indent="-342900">
              <a:lnSpc>
                <a:spcPct val="150000"/>
              </a:lnSpc>
              <a:buFont typeface="Arial" panose="020B0604020202020204" pitchFamily="34" charset="0"/>
              <a:buChar char="•"/>
            </a:pPr>
            <a:r>
              <a:rPr kumimoji="1" lang="zh-CN" altLang="en-US" dirty="0">
                <a:latin typeface="Microsoft YaHei" panose="020B0503020204020204" pitchFamily="34" charset="-122"/>
                <a:ea typeface="Microsoft YaHei" panose="020B0503020204020204" pitchFamily="34" charset="-122"/>
              </a:rPr>
              <a:t>反对饲养猫狗并定义为</a:t>
            </a:r>
            <a:r>
              <a:rPr kumimoji="1" lang="zh-CN" altLang="en-US" b="1" dirty="0">
                <a:highlight>
                  <a:srgbClr val="FFFF00"/>
                </a:highlight>
                <a:latin typeface="Microsoft YaHei" panose="020B0503020204020204" pitchFamily="34" charset="-122"/>
                <a:ea typeface="Microsoft YaHei" panose="020B0503020204020204" pitchFamily="34" charset="-122"/>
              </a:rPr>
              <a:t>家畜</a:t>
            </a:r>
            <a:br>
              <a:rPr kumimoji="1" lang="en-US" altLang="zh-CN" dirty="0">
                <a:latin typeface="Microsoft YaHei" panose="020B0503020204020204" pitchFamily="34" charset="-122"/>
                <a:ea typeface="Microsoft YaHei" panose="020B0503020204020204" pitchFamily="34" charset="-122"/>
              </a:rPr>
            </a:br>
            <a:r>
              <a:rPr kumimoji="1" lang="zh-CN" altLang="en-US" dirty="0">
                <a:latin typeface="Microsoft YaHei" panose="020B0503020204020204" pitchFamily="34" charset="-122"/>
                <a:ea typeface="Microsoft YaHei" panose="020B0503020204020204" pitchFamily="34" charset="-122"/>
              </a:rPr>
              <a:t>以合理化虐杀、食用伴侣动物</a:t>
            </a:r>
            <a:endParaRPr kumimoji="1" lang="en-US" altLang="zh-CN" dirty="0">
              <a:latin typeface="Microsoft YaHei" panose="020B0503020204020204" pitchFamily="34" charset="-122"/>
              <a:ea typeface="Microsoft YaHei" panose="020B0503020204020204" pitchFamily="34" charset="-122"/>
            </a:endParaRPr>
          </a:p>
          <a:p>
            <a:pPr marL="342900" indent="-342900">
              <a:lnSpc>
                <a:spcPct val="150000"/>
              </a:lnSpc>
              <a:buFont typeface="Arial" panose="020B0604020202020204" pitchFamily="34" charset="0"/>
              <a:buChar char="•"/>
            </a:pPr>
            <a:r>
              <a:rPr kumimoji="1" lang="zh-CN" altLang="en-US" dirty="0">
                <a:latin typeface="Microsoft YaHei" panose="020B0503020204020204" pitchFamily="34" charset="-122"/>
                <a:ea typeface="Microsoft YaHei" panose="020B0503020204020204" pitchFamily="34" charset="-122"/>
              </a:rPr>
              <a:t>撰写多篇</a:t>
            </a:r>
            <a:r>
              <a:rPr kumimoji="1" lang="zh-CN" altLang="en-US" b="1" dirty="0">
                <a:highlight>
                  <a:srgbClr val="FFFF00"/>
                </a:highlight>
                <a:latin typeface="Microsoft YaHei" panose="020B0503020204020204" pitchFamily="34" charset="-122"/>
                <a:ea typeface="Microsoft YaHei" panose="020B0503020204020204" pitchFamily="34" charset="-122"/>
              </a:rPr>
              <a:t>伪科普、伪普法</a:t>
            </a:r>
            <a:endParaRPr kumimoji="1" lang="en-US" altLang="zh-CN" b="1" dirty="0">
              <a:highlight>
                <a:srgbClr val="FFFF00"/>
              </a:highlight>
              <a:latin typeface="Microsoft YaHei" panose="020B0503020204020204" pitchFamily="34" charset="-122"/>
              <a:ea typeface="Microsoft YaHei" panose="020B0503020204020204" pitchFamily="34" charset="-122"/>
            </a:endParaRPr>
          </a:p>
          <a:p>
            <a:pPr marL="342900" indent="-342900">
              <a:lnSpc>
                <a:spcPct val="150000"/>
              </a:lnSpc>
              <a:buFont typeface="Arial" panose="020B0604020202020204" pitchFamily="34" charset="0"/>
              <a:buChar char="•"/>
            </a:pPr>
            <a:r>
              <a:rPr kumimoji="1" lang="zh-CN" altLang="en-US" dirty="0">
                <a:latin typeface="Microsoft YaHei" panose="020B0503020204020204" pitchFamily="34" charset="-122"/>
                <a:ea typeface="Microsoft YaHei" panose="020B0503020204020204" pitchFamily="34" charset="-122"/>
              </a:rPr>
              <a:t>制造几十篇</a:t>
            </a:r>
            <a:r>
              <a:rPr kumimoji="1" lang="zh-CN" altLang="en-US" b="1" dirty="0">
                <a:highlight>
                  <a:srgbClr val="FFFF00"/>
                </a:highlight>
                <a:latin typeface="Microsoft YaHei" panose="020B0503020204020204" pitchFamily="34" charset="-122"/>
                <a:ea typeface="Microsoft YaHei" panose="020B0503020204020204" pitchFamily="34" charset="-122"/>
              </a:rPr>
              <a:t>虚假内容</a:t>
            </a:r>
            <a:r>
              <a:rPr kumimoji="1" lang="zh-CN" altLang="en-US" dirty="0">
                <a:latin typeface="Microsoft YaHei" panose="020B0503020204020204" pitchFamily="34" charset="-122"/>
                <a:ea typeface="Microsoft YaHei" panose="020B0503020204020204" pitchFamily="34" charset="-122"/>
              </a:rPr>
              <a:t>文章</a:t>
            </a:r>
            <a:endParaRPr kumimoji="1" lang="en-US" altLang="zh-CN" dirty="0">
              <a:latin typeface="Microsoft YaHei" panose="020B0503020204020204" pitchFamily="34" charset="-122"/>
              <a:ea typeface="Microsoft YaHei" panose="020B0503020204020204" pitchFamily="34" charset="-122"/>
            </a:endParaRPr>
          </a:p>
          <a:p>
            <a:pPr marL="342900" indent="-342900">
              <a:lnSpc>
                <a:spcPct val="150000"/>
              </a:lnSpc>
              <a:buFont typeface="Arial" panose="020B0604020202020204" pitchFamily="34" charset="0"/>
              <a:buChar char="•"/>
            </a:pPr>
            <a:r>
              <a:rPr kumimoji="1" lang="zh-CN" altLang="en-US" dirty="0">
                <a:latin typeface="Microsoft YaHei" panose="020B0503020204020204" pitchFamily="34" charset="-122"/>
                <a:ea typeface="Microsoft YaHei" panose="020B0503020204020204" pitchFamily="34" charset="-122"/>
              </a:rPr>
              <a:t>以达到</a:t>
            </a:r>
            <a:r>
              <a:rPr kumimoji="1" lang="zh-CN" altLang="en-US" b="1" dirty="0">
                <a:highlight>
                  <a:srgbClr val="FFFF00"/>
                </a:highlight>
                <a:latin typeface="Microsoft YaHei" panose="020B0503020204020204" pitchFamily="34" charset="-122"/>
                <a:ea typeface="Microsoft YaHei" panose="020B0503020204020204" pitchFamily="34" charset="-122"/>
              </a:rPr>
              <a:t>煽动</a:t>
            </a:r>
            <a:r>
              <a:rPr kumimoji="1" lang="zh-CN" altLang="en-US" dirty="0">
                <a:latin typeface="Microsoft YaHei" panose="020B0503020204020204" pitchFamily="34" charset="-122"/>
                <a:ea typeface="Microsoft YaHei" panose="020B0503020204020204" pitchFamily="34" charset="-122"/>
              </a:rPr>
              <a:t>群众认知的目的</a:t>
            </a:r>
            <a:endParaRPr kumimoji="1" lang="en-US" altLang="zh-CN" dirty="0">
              <a:latin typeface="Microsoft YaHei" panose="020B0503020204020204" pitchFamily="34" charset="-122"/>
              <a:ea typeface="Microsoft YaHei" panose="020B0503020204020204" pitchFamily="34" charset="-122"/>
            </a:endParaRPr>
          </a:p>
          <a:p>
            <a:pPr marL="342900" indent="-342900">
              <a:lnSpc>
                <a:spcPct val="150000"/>
              </a:lnSpc>
              <a:buFont typeface="Arial" panose="020B0604020202020204" pitchFamily="34" charset="0"/>
              <a:buChar char="•"/>
            </a:pPr>
            <a:r>
              <a:rPr kumimoji="1" lang="zh-CN" altLang="en-US" dirty="0">
                <a:latin typeface="Microsoft YaHei" panose="020B0503020204020204" pitchFamily="34" charset="-122"/>
                <a:ea typeface="Microsoft YaHei" panose="020B0503020204020204" pitchFamily="34" charset="-122"/>
              </a:rPr>
              <a:t>阅读量</a:t>
            </a:r>
            <a:r>
              <a:rPr kumimoji="1" lang="zh-CN" altLang="en-US" b="1" dirty="0">
                <a:highlight>
                  <a:srgbClr val="FFFF00"/>
                </a:highlight>
                <a:latin typeface="Microsoft YaHei" panose="020B0503020204020204" pitchFamily="34" charset="-122"/>
                <a:ea typeface="Microsoft YaHei" panose="020B0503020204020204" pitchFamily="34" charset="-122"/>
              </a:rPr>
              <a:t>近万人</a:t>
            </a:r>
            <a:r>
              <a:rPr kumimoji="1" lang="zh-CN" altLang="en-US" dirty="0">
                <a:latin typeface="Microsoft YaHei" panose="020B0503020204020204" pitchFamily="34" charset="-122"/>
                <a:ea typeface="Microsoft YaHei" panose="020B0503020204020204" pitchFamily="34" charset="-122"/>
              </a:rPr>
              <a:t>构成网络寻衅滋事</a:t>
            </a:r>
            <a:endParaRPr kumimoji="1" lang="en-US" altLang="zh-CN" dirty="0">
              <a:latin typeface="Microsoft YaHei" panose="020B0503020204020204" pitchFamily="34" charset="-122"/>
              <a:ea typeface="Microsoft YaHei" panose="020B0503020204020204" pitchFamily="34" charset="-122"/>
            </a:endParaRPr>
          </a:p>
        </p:txBody>
      </p:sp>
      <p:sp>
        <p:nvSpPr>
          <p:cNvPr id="15" name="矩形 14">
            <a:extLst>
              <a:ext uri="{FF2B5EF4-FFF2-40B4-BE49-F238E27FC236}">
                <a16:creationId xmlns:a16="http://schemas.microsoft.com/office/drawing/2014/main" id="{2ED538BC-6544-B9AE-7BDF-45A2D73FB5CC}"/>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矩形 15">
            <a:extLst>
              <a:ext uri="{FF2B5EF4-FFF2-40B4-BE49-F238E27FC236}">
                <a16:creationId xmlns:a16="http://schemas.microsoft.com/office/drawing/2014/main" id="{F7479006-8F4D-5F7B-BC6E-751A6F632A06}"/>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7" name="矩形 16">
            <a:extLst>
              <a:ext uri="{FF2B5EF4-FFF2-40B4-BE49-F238E27FC236}">
                <a16:creationId xmlns:a16="http://schemas.microsoft.com/office/drawing/2014/main" id="{4C166CC4-BDCE-4AFC-BCF7-B47CB22F539A}"/>
              </a:ext>
            </a:extLst>
          </p:cNvPr>
          <p:cNvSpPr/>
          <p:nvPr/>
        </p:nvSpPr>
        <p:spPr>
          <a:xfrm>
            <a:off x="4880759" y="2983351"/>
            <a:ext cx="2018805" cy="211111"/>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29396103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C540C5-718F-BD31-6678-8F5C9A9A6AA9}"/>
            </a:ext>
          </a:extLst>
        </p:cNvPr>
        <p:cNvGrpSpPr/>
        <p:nvPr/>
      </p:nvGrpSpPr>
      <p:grpSpPr>
        <a:xfrm>
          <a:off x="0" y="0"/>
          <a:ext cx="0" cy="0"/>
          <a:chOff x="0" y="0"/>
          <a:chExt cx="0" cy="0"/>
        </a:xfrm>
      </p:grpSpPr>
      <p:sp>
        <p:nvSpPr>
          <p:cNvPr id="14" name="文本框 13">
            <a:extLst>
              <a:ext uri="{FF2B5EF4-FFF2-40B4-BE49-F238E27FC236}">
                <a16:creationId xmlns:a16="http://schemas.microsoft.com/office/drawing/2014/main" id="{25651629-0021-CEFC-974B-50EC6EAAB307}"/>
              </a:ext>
            </a:extLst>
          </p:cNvPr>
          <p:cNvSpPr txBox="1"/>
          <p:nvPr/>
        </p:nvSpPr>
        <p:spPr>
          <a:xfrm>
            <a:off x="617517" y="1223019"/>
            <a:ext cx="4441371" cy="825419"/>
          </a:xfrm>
          <a:prstGeom prst="rect">
            <a:avLst/>
          </a:prstGeom>
          <a:noFill/>
        </p:spPr>
        <p:txBody>
          <a:bodyPr wrap="square" rtlCol="0">
            <a:spAutoFit/>
          </a:bodyPr>
          <a:lstStyle/>
          <a:p>
            <a:pPr>
              <a:lnSpc>
                <a:spcPct val="150000"/>
              </a:lnSpc>
            </a:pPr>
            <a:r>
              <a:rPr kumimoji="1" lang="zh-CN" altLang="en-US" sz="3600" b="1" dirty="0">
                <a:latin typeface="Microsoft YaHei" panose="020B0503020204020204" pitchFamily="34" charset="-122"/>
                <a:ea typeface="Microsoft YaHei" panose="020B0503020204020204" pitchFamily="34" charset="-122"/>
              </a:rPr>
              <a:t>证据材料</a:t>
            </a:r>
            <a:endParaRPr kumimoji="1" lang="en-US" altLang="zh-CN" dirty="0">
              <a:latin typeface="Microsoft YaHei" panose="020B0503020204020204" pitchFamily="34" charset="-122"/>
              <a:ea typeface="Microsoft YaHei" panose="020B0503020204020204" pitchFamily="34" charset="-122"/>
            </a:endParaRPr>
          </a:p>
        </p:txBody>
      </p:sp>
      <p:sp>
        <p:nvSpPr>
          <p:cNvPr id="15" name="矩形 14">
            <a:extLst>
              <a:ext uri="{FF2B5EF4-FFF2-40B4-BE49-F238E27FC236}">
                <a16:creationId xmlns:a16="http://schemas.microsoft.com/office/drawing/2014/main" id="{E116ABA8-9092-20D6-674E-7FB33DFE21EA}"/>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16" name="矩形 15">
            <a:extLst>
              <a:ext uri="{FF2B5EF4-FFF2-40B4-BE49-F238E27FC236}">
                <a16:creationId xmlns:a16="http://schemas.microsoft.com/office/drawing/2014/main" id="{10B51E94-A15A-5DA6-063F-9B92D1E2EDCA}"/>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Tree>
    <p:extLst>
      <p:ext uri="{BB962C8B-B14F-4D97-AF65-F5344CB8AC3E}">
        <p14:creationId xmlns:p14="http://schemas.microsoft.com/office/powerpoint/2010/main" val="22592190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2473A168-8A0B-306E-7CC2-9099AB15B45A}"/>
              </a:ext>
            </a:extLst>
          </p:cNvPr>
          <p:cNvSpPr txBox="1"/>
          <p:nvPr/>
        </p:nvSpPr>
        <p:spPr>
          <a:xfrm>
            <a:off x="791794" y="1032130"/>
            <a:ext cx="10922410" cy="2767232"/>
          </a:xfrm>
          <a:prstGeom prst="rect">
            <a:avLst/>
          </a:prstGeom>
          <a:noFill/>
        </p:spPr>
        <p:txBody>
          <a:bodyPr wrap="square" rtlCol="0">
            <a:spAutoFit/>
          </a:bodyPr>
          <a:lstStyle/>
          <a:p>
            <a:pPr>
              <a:lnSpc>
                <a:spcPct val="150000"/>
              </a:lnSpc>
            </a:pPr>
            <a:r>
              <a:rPr lang="en-US" altLang="zh-CN" sz="2800" b="1" dirty="0">
                <a:solidFill>
                  <a:srgbClr val="2D3D76"/>
                </a:solidFill>
                <a:latin typeface="Microsoft YaHei" panose="020B0503020204020204" pitchFamily="34" charset="-122"/>
                <a:ea typeface="Microsoft YaHei" panose="020B0503020204020204" pitchFamily="34" charset="-122"/>
              </a:rPr>
              <a:t>《</a:t>
            </a:r>
            <a:r>
              <a:rPr lang="zh-CN" altLang="en-US" sz="2800" b="1" dirty="0">
                <a:solidFill>
                  <a:srgbClr val="2D3D76"/>
                </a:solidFill>
                <a:latin typeface="Microsoft YaHei" panose="020B0503020204020204" pitchFamily="34" charset="-122"/>
                <a:ea typeface="Microsoft YaHei" panose="020B0503020204020204" pitchFamily="34" charset="-122"/>
              </a:rPr>
              <a:t>中华人民共和国网络安全法</a:t>
            </a:r>
            <a:r>
              <a:rPr lang="en-US" altLang="zh-CN" sz="2800" b="1" dirty="0">
                <a:solidFill>
                  <a:srgbClr val="2D3D76"/>
                </a:solidFill>
                <a:latin typeface="Microsoft YaHei" panose="020B0503020204020204" pitchFamily="34" charset="-122"/>
                <a:ea typeface="Microsoft YaHei" panose="020B0503020204020204" pitchFamily="34" charset="-122"/>
              </a:rPr>
              <a:t>》</a:t>
            </a:r>
            <a:r>
              <a:rPr lang="zh-CN" altLang="en-US" sz="2800" b="1" dirty="0">
                <a:solidFill>
                  <a:srgbClr val="2D3D76"/>
                </a:solidFill>
                <a:latin typeface="Microsoft YaHei" panose="020B0503020204020204" pitchFamily="34" charset="-122"/>
                <a:ea typeface="Microsoft YaHei" panose="020B0503020204020204" pitchFamily="34" charset="-122"/>
              </a:rPr>
              <a:t> </a:t>
            </a:r>
            <a:r>
              <a:rPr lang="en-US" altLang="zh-CN" sz="2800" b="1" dirty="0">
                <a:solidFill>
                  <a:srgbClr val="2D3D76"/>
                </a:solidFill>
                <a:latin typeface="Microsoft YaHei" panose="020B0503020204020204" pitchFamily="34" charset="-122"/>
                <a:ea typeface="Microsoft YaHei" panose="020B0503020204020204" pitchFamily="34" charset="-122"/>
              </a:rPr>
              <a:t>/</a:t>
            </a:r>
            <a:r>
              <a:rPr lang="zh-CN" altLang="en-US" sz="2800" b="1" dirty="0">
                <a:solidFill>
                  <a:srgbClr val="2D3D76"/>
                </a:solidFill>
                <a:latin typeface="Microsoft YaHei" panose="020B0503020204020204" pitchFamily="34" charset="-122"/>
                <a:ea typeface="Microsoft YaHei" panose="020B0503020204020204" pitchFamily="34" charset="-122"/>
              </a:rPr>
              <a:t> </a:t>
            </a:r>
            <a:r>
              <a:rPr lang="en-US" altLang="zh-CN" sz="2800" b="1" i="0" dirty="0">
                <a:solidFill>
                  <a:srgbClr val="2D3D76"/>
                </a:solidFill>
                <a:effectLst/>
                <a:latin typeface="Microsoft YaHei" panose="020B0503020204020204" pitchFamily="34" charset="-122"/>
                <a:ea typeface="Microsoft YaHei" panose="020B0503020204020204" pitchFamily="34" charset="-122"/>
              </a:rPr>
              <a:t>《</a:t>
            </a:r>
            <a:r>
              <a:rPr lang="zh-CN" altLang="en-US" sz="2800" b="1" i="0" dirty="0">
                <a:solidFill>
                  <a:srgbClr val="2D3D76"/>
                </a:solidFill>
                <a:effectLst/>
                <a:latin typeface="Microsoft YaHei" panose="020B0503020204020204" pitchFamily="34" charset="-122"/>
                <a:ea typeface="Microsoft YaHei" panose="020B0503020204020204" pitchFamily="34" charset="-122"/>
              </a:rPr>
              <a:t>互联网信息服务管理办法</a:t>
            </a:r>
            <a:r>
              <a:rPr lang="en-US" altLang="zh-CN" sz="2800" b="1" i="0" dirty="0">
                <a:solidFill>
                  <a:srgbClr val="2D3D76"/>
                </a:solidFill>
                <a:effectLst/>
                <a:latin typeface="Microsoft YaHei" panose="020B0503020204020204" pitchFamily="34" charset="-122"/>
                <a:ea typeface="Microsoft YaHei" panose="020B0503020204020204" pitchFamily="34" charset="-122"/>
              </a:rPr>
              <a:t>》</a:t>
            </a:r>
            <a:br>
              <a:rPr lang="zh-CN" altLang="en-US" dirty="0">
                <a:solidFill>
                  <a:srgbClr val="2D3D76"/>
                </a:solidFill>
                <a:latin typeface="Microsoft YaHei" panose="020B0503020204020204" pitchFamily="34" charset="-122"/>
                <a:ea typeface="Microsoft YaHei" panose="020B0503020204020204" pitchFamily="34" charset="-122"/>
              </a:rPr>
            </a:br>
            <a:r>
              <a:rPr lang="zh-CN" altLang="en-US" sz="1800" b="0" i="0" dirty="0">
                <a:solidFill>
                  <a:srgbClr val="333333"/>
                </a:solidFill>
                <a:effectLst/>
                <a:latin typeface="Microsoft YaHei" panose="020B0503020204020204" pitchFamily="34" charset="-122"/>
                <a:ea typeface="Microsoft YaHei" panose="020B0503020204020204" pitchFamily="34" charset="-122"/>
              </a:rPr>
              <a:t>第十二条　</a:t>
            </a:r>
            <a:r>
              <a:rPr lang="en-US" altLang="zh-CN" sz="1800" b="0" i="0" dirty="0">
                <a:solidFill>
                  <a:srgbClr val="333333"/>
                </a:solidFill>
                <a:effectLst/>
                <a:latin typeface="Microsoft YaHei" panose="020B0503020204020204" pitchFamily="34" charset="-122"/>
                <a:ea typeface="Microsoft YaHei" panose="020B0503020204020204" pitchFamily="34" charset="-122"/>
              </a:rPr>
              <a:t>……</a:t>
            </a:r>
            <a:r>
              <a:rPr lang="zh-CN" altLang="en-US" sz="1800" b="0" i="0" dirty="0">
                <a:solidFill>
                  <a:srgbClr val="333333"/>
                </a:solidFill>
                <a:effectLst/>
                <a:latin typeface="Microsoft YaHei" panose="020B0503020204020204" pitchFamily="34" charset="-122"/>
                <a:ea typeface="Microsoft YaHei" panose="020B0503020204020204" pitchFamily="34" charset="-122"/>
              </a:rPr>
              <a:t>任何个人和组织使用网络应当遵守宪法法律，遵守公共秩序，尊重社会公德，不得危害网络安全，不得利用网络从事</a:t>
            </a:r>
            <a:r>
              <a:rPr lang="en-US" altLang="zh-CN" sz="1800" b="0" i="0" dirty="0">
                <a:solidFill>
                  <a:srgbClr val="333333"/>
                </a:solidFill>
                <a:effectLst/>
                <a:latin typeface="Microsoft YaHei" panose="020B0503020204020204" pitchFamily="34" charset="-122"/>
                <a:ea typeface="Microsoft YaHei" panose="020B0503020204020204" pitchFamily="34" charset="-122"/>
              </a:rPr>
              <a:t>…</a:t>
            </a:r>
            <a:r>
              <a:rPr lang="zh-CN" altLang="en-US" sz="1800" b="0" i="0" dirty="0">
                <a:solidFill>
                  <a:srgbClr val="333333"/>
                </a:solidFill>
                <a:effectLst/>
                <a:latin typeface="Microsoft YaHei" panose="020B0503020204020204" pitchFamily="34" charset="-122"/>
                <a:ea typeface="Microsoft YaHei" panose="020B0503020204020204" pitchFamily="34" charset="-122"/>
              </a:rPr>
              <a:t>传播暴力、淫秽色情信息，</a:t>
            </a:r>
            <a:r>
              <a:rPr lang="zh-CN" altLang="en-US" sz="1800" b="1" i="0" dirty="0">
                <a:solidFill>
                  <a:srgbClr val="333333"/>
                </a:solidFill>
                <a:effectLst/>
                <a:highlight>
                  <a:srgbClr val="FFFF00"/>
                </a:highlight>
                <a:latin typeface="Microsoft YaHei" panose="020B0503020204020204" pitchFamily="34" charset="-122"/>
                <a:ea typeface="Microsoft YaHei" panose="020B0503020204020204" pitchFamily="34" charset="-122"/>
              </a:rPr>
              <a:t>编造、传播虚假信息扰乱经济秩序和社会秩序</a:t>
            </a:r>
            <a:r>
              <a:rPr lang="en-US" altLang="zh-CN" sz="1800" b="0" i="0" dirty="0">
                <a:solidFill>
                  <a:srgbClr val="333333"/>
                </a:solidFill>
                <a:effectLst/>
                <a:highlight>
                  <a:srgbClr val="FFFF00"/>
                </a:highlight>
                <a:latin typeface="Microsoft YaHei" panose="020B0503020204020204" pitchFamily="34" charset="-122"/>
                <a:ea typeface="Microsoft YaHei" panose="020B0503020204020204" pitchFamily="34" charset="-122"/>
              </a:rPr>
              <a:t>……</a:t>
            </a:r>
          </a:p>
          <a:p>
            <a:pPr>
              <a:lnSpc>
                <a:spcPct val="150000"/>
              </a:lnSpc>
            </a:pPr>
            <a:endParaRPr lang="zh-CN" altLang="en-US" sz="1800" b="0" i="0" dirty="0">
              <a:solidFill>
                <a:srgbClr val="333333"/>
              </a:solidFill>
              <a:effectLst/>
              <a:latin typeface="Microsoft YaHei" panose="020B0503020204020204" pitchFamily="34" charset="-122"/>
              <a:ea typeface="Microsoft YaHei" panose="020B0503020204020204" pitchFamily="34" charset="-122"/>
            </a:endParaRPr>
          </a:p>
          <a:p>
            <a:pPr>
              <a:lnSpc>
                <a:spcPct val="150000"/>
              </a:lnSpc>
            </a:pPr>
            <a:r>
              <a:rPr lang="zh-CN" altLang="en-US" b="0" i="0" dirty="0">
                <a:solidFill>
                  <a:srgbClr val="333333"/>
                </a:solidFill>
                <a:effectLst/>
                <a:latin typeface="Microsoft YaHei" panose="020B0503020204020204" pitchFamily="34" charset="-122"/>
                <a:ea typeface="Microsoft YaHei" panose="020B0503020204020204" pitchFamily="34" charset="-122"/>
              </a:rPr>
              <a:t>第七十条　发布或者传输本法第十二条第二款和其他法律、行政法规禁止发布或者传输的信息的，依照有</a:t>
            </a:r>
            <a:r>
              <a:rPr lang="zh-CN" altLang="en-US" b="1" i="0" dirty="0">
                <a:solidFill>
                  <a:srgbClr val="333333"/>
                </a:solidFill>
                <a:effectLst/>
                <a:highlight>
                  <a:srgbClr val="FFFF00"/>
                </a:highlight>
                <a:latin typeface="Microsoft YaHei" panose="020B0503020204020204" pitchFamily="34" charset="-122"/>
                <a:ea typeface="Microsoft YaHei" panose="020B0503020204020204" pitchFamily="34" charset="-122"/>
              </a:rPr>
              <a:t>关法律、行政法规的规定处罚。</a:t>
            </a:r>
            <a:endParaRPr lang="zh-CN" altLang="en-US" b="1" dirty="0">
              <a:effectLst/>
              <a:highlight>
                <a:srgbClr val="FFFF00"/>
              </a:highlight>
              <a:latin typeface="Microsoft YaHei" panose="020B0503020204020204" pitchFamily="34" charset="-122"/>
              <a:ea typeface="Microsoft YaHei" panose="020B0503020204020204" pitchFamily="34" charset="-122"/>
            </a:endParaRPr>
          </a:p>
        </p:txBody>
      </p:sp>
      <p:sp>
        <p:nvSpPr>
          <p:cNvPr id="2" name="矩形 1">
            <a:extLst>
              <a:ext uri="{FF2B5EF4-FFF2-40B4-BE49-F238E27FC236}">
                <a16:creationId xmlns:a16="http://schemas.microsoft.com/office/drawing/2014/main" id="{3DEB4914-1D5F-97AF-7162-F69CB421F5AF}"/>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 name="矩形 2">
            <a:extLst>
              <a:ext uri="{FF2B5EF4-FFF2-40B4-BE49-F238E27FC236}">
                <a16:creationId xmlns:a16="http://schemas.microsoft.com/office/drawing/2014/main" id="{71D2F851-FDC0-ECE7-A962-8A88E8977978}"/>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4" name="文本框 3">
            <a:extLst>
              <a:ext uri="{FF2B5EF4-FFF2-40B4-BE49-F238E27FC236}">
                <a16:creationId xmlns:a16="http://schemas.microsoft.com/office/drawing/2014/main" id="{321C42D3-3AFA-1429-4636-4765ACD043E0}"/>
              </a:ext>
            </a:extLst>
          </p:cNvPr>
          <p:cNvSpPr txBox="1"/>
          <p:nvPr/>
        </p:nvSpPr>
        <p:spPr>
          <a:xfrm>
            <a:off x="791794" y="4102443"/>
            <a:ext cx="9885405" cy="1947777"/>
          </a:xfrm>
          <a:prstGeom prst="rect">
            <a:avLst/>
          </a:prstGeom>
          <a:noFill/>
        </p:spPr>
        <p:txBody>
          <a:bodyPr wrap="square" rtlCol="0">
            <a:spAutoFit/>
          </a:bodyPr>
          <a:lstStyle/>
          <a:p>
            <a:r>
              <a:rPr kumimoji="1" lang="zh-CN" altLang="en-US" b="1" dirty="0">
                <a:highlight>
                  <a:srgbClr val="FFFF00"/>
                </a:highlight>
                <a:latin typeface="Microsoft YaHei" panose="020B0503020204020204" pitchFamily="34" charset="-122"/>
                <a:ea typeface="Microsoft YaHei" panose="020B0503020204020204" pitchFamily="34" charset="-122"/>
              </a:rPr>
              <a:t>该公共号内容涉嫌：</a:t>
            </a:r>
            <a:endParaRPr kumimoji="1" lang="en-US" altLang="zh-CN" b="1" dirty="0">
              <a:highlight>
                <a:srgbClr val="FFFF00"/>
              </a:highlight>
              <a:latin typeface="Microsoft YaHei" panose="020B0503020204020204" pitchFamily="34" charset="-122"/>
              <a:ea typeface="Microsoft YaHei" panose="020B0503020204020204" pitchFamily="34" charset="-122"/>
            </a:endParaRPr>
          </a:p>
          <a:p>
            <a:pPr>
              <a:lnSpc>
                <a:spcPct val="200000"/>
              </a:lnSpc>
            </a:pPr>
            <a:r>
              <a:rPr kumimoji="1" lang="zh-CN" altLang="en-US" dirty="0">
                <a:solidFill>
                  <a:srgbClr val="0432FF"/>
                </a:solidFill>
                <a:latin typeface="Microsoft YaHei" panose="020B0503020204020204" pitchFamily="34" charset="-122"/>
                <a:ea typeface="Microsoft YaHei" panose="020B0503020204020204" pitchFamily="34" charset="-122"/>
              </a:rPr>
              <a:t>宣扬暴力：维护虐杀动物、造谣执法部门杀死流浪动物，涉嫌恐怖主义、极端主义</a:t>
            </a:r>
            <a:endParaRPr kumimoji="1" lang="en-US" altLang="zh-CN" dirty="0">
              <a:solidFill>
                <a:srgbClr val="0432FF"/>
              </a:solidFill>
              <a:latin typeface="Microsoft YaHei" panose="020B0503020204020204" pitchFamily="34" charset="-122"/>
              <a:ea typeface="Microsoft YaHei" panose="020B0503020204020204" pitchFamily="34" charset="-122"/>
            </a:endParaRPr>
          </a:p>
          <a:p>
            <a:pPr>
              <a:lnSpc>
                <a:spcPct val="200000"/>
              </a:lnSpc>
            </a:pPr>
            <a:r>
              <a:rPr kumimoji="1" lang="zh-CN" altLang="en-US" dirty="0">
                <a:solidFill>
                  <a:srgbClr val="0432FF"/>
                </a:solidFill>
                <a:latin typeface="Microsoft YaHei" panose="020B0503020204020204" pitchFamily="34" charset="-122"/>
                <a:ea typeface="Microsoft YaHei" panose="020B0503020204020204" pitchFamily="34" charset="-122"/>
              </a:rPr>
              <a:t>教唆：鼓励吃狗肉、宣传吃狗肉，狗肉屠宰销售违反动物防疫法</a:t>
            </a:r>
            <a:endParaRPr kumimoji="1" lang="en-US" altLang="zh-CN" dirty="0">
              <a:solidFill>
                <a:srgbClr val="0432FF"/>
              </a:solidFill>
              <a:latin typeface="Microsoft YaHei" panose="020B0503020204020204" pitchFamily="34" charset="-122"/>
              <a:ea typeface="Microsoft YaHei" panose="020B0503020204020204" pitchFamily="34" charset="-122"/>
            </a:endParaRPr>
          </a:p>
          <a:p>
            <a:pPr>
              <a:lnSpc>
                <a:spcPct val="200000"/>
              </a:lnSpc>
            </a:pPr>
            <a:r>
              <a:rPr kumimoji="1" lang="zh-CN" altLang="en-US" dirty="0">
                <a:solidFill>
                  <a:srgbClr val="0432FF"/>
                </a:solidFill>
                <a:latin typeface="Microsoft YaHei" panose="020B0503020204020204" pitchFamily="34" charset="-122"/>
                <a:ea typeface="Microsoft YaHei" panose="020B0503020204020204" pitchFamily="34" charset="-122"/>
              </a:rPr>
              <a:t>反社会公德行为：合理化虐杀动物、杀死流浪动物</a:t>
            </a:r>
            <a:endParaRPr kumimoji="1" lang="en-US" altLang="zh-CN" dirty="0">
              <a:solidFill>
                <a:srgbClr val="0432FF"/>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5240966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2473A168-8A0B-306E-7CC2-9099AB15B45A}"/>
              </a:ext>
            </a:extLst>
          </p:cNvPr>
          <p:cNvSpPr txBox="1"/>
          <p:nvPr/>
        </p:nvSpPr>
        <p:spPr>
          <a:xfrm>
            <a:off x="890648" y="919680"/>
            <a:ext cx="10502281" cy="3046988"/>
          </a:xfrm>
          <a:prstGeom prst="rect">
            <a:avLst/>
          </a:prstGeom>
          <a:noFill/>
        </p:spPr>
        <p:txBody>
          <a:bodyPr wrap="square" rtlCol="0">
            <a:spAutoFit/>
          </a:bodyPr>
          <a:lstStyle/>
          <a:p>
            <a:r>
              <a:rPr lang="en-US" altLang="zh-CN" sz="3200" b="1" i="0" dirty="0">
                <a:solidFill>
                  <a:srgbClr val="2D3D76"/>
                </a:solidFill>
                <a:effectLst/>
                <a:latin typeface="Microsoft YaHei" panose="020B0503020204020204" pitchFamily="34" charset="-122"/>
                <a:ea typeface="Microsoft YaHei" panose="020B0503020204020204" pitchFamily="34" charset="-122"/>
              </a:rPr>
              <a:t>《</a:t>
            </a:r>
            <a:r>
              <a:rPr lang="zh-CN" altLang="en-US" sz="3200" b="1" i="0" dirty="0">
                <a:solidFill>
                  <a:srgbClr val="2D3D76"/>
                </a:solidFill>
                <a:effectLst/>
                <a:latin typeface="Microsoft YaHei" panose="020B0503020204020204" pitchFamily="34" charset="-122"/>
                <a:ea typeface="Microsoft YaHei" panose="020B0503020204020204" pitchFamily="34" charset="-122"/>
              </a:rPr>
              <a:t>未成年人网络保护条例</a:t>
            </a:r>
            <a:r>
              <a:rPr lang="en-US" altLang="zh-CN" sz="3200" b="1" i="0" dirty="0">
                <a:solidFill>
                  <a:srgbClr val="2D3D76"/>
                </a:solidFill>
                <a:effectLst/>
                <a:latin typeface="Microsoft YaHei" panose="020B0503020204020204" pitchFamily="34" charset="-122"/>
                <a:ea typeface="Microsoft YaHei" panose="020B0503020204020204" pitchFamily="34" charset="-122"/>
              </a:rPr>
              <a:t>》</a:t>
            </a:r>
          </a:p>
          <a:p>
            <a:endParaRPr lang="en-US" altLang="zh-CN" sz="1600" dirty="0">
              <a:solidFill>
                <a:srgbClr val="333333"/>
              </a:solidFill>
              <a:effectLst/>
              <a:latin typeface="Microsoft YaHei" panose="020B0503020204020204" pitchFamily="34" charset="-122"/>
              <a:ea typeface="Microsoft YaHei" panose="020B0503020204020204" pitchFamily="34" charset="-122"/>
              <a:cs typeface="宋体" panose="02010600030101010101" pitchFamily="2" charset="-122"/>
            </a:endParaRPr>
          </a:p>
          <a:p>
            <a:r>
              <a:rPr lang="zh-CN" altLang="zh-CN" sz="1600" dirty="0">
                <a:solidFill>
                  <a:srgbClr val="333333"/>
                </a:solidFill>
                <a:effectLst/>
                <a:latin typeface="Microsoft YaHei" panose="020B0503020204020204" pitchFamily="34" charset="-122"/>
                <a:ea typeface="Microsoft YaHei" panose="020B0503020204020204" pitchFamily="34" charset="-122"/>
                <a:cs typeface="宋体" panose="02010600030101010101" pitchFamily="2" charset="-122"/>
              </a:rPr>
              <a:t>第二十二条　任何组织和个人不得制作、复制、发布、传播含有</a:t>
            </a:r>
            <a:r>
              <a:rPr lang="zh-CN" altLang="zh-CN" sz="1600" dirty="0">
                <a:solidFill>
                  <a:srgbClr val="333333"/>
                </a:solidFill>
                <a:effectLst/>
                <a:highlight>
                  <a:srgbClr val="FFFF00"/>
                </a:highlight>
                <a:latin typeface="Microsoft YaHei" panose="020B0503020204020204" pitchFamily="34" charset="-122"/>
                <a:ea typeface="Microsoft YaHei" panose="020B0503020204020204" pitchFamily="34" charset="-122"/>
                <a:cs typeface="宋体" panose="02010600030101010101" pitchFamily="2" charset="-122"/>
              </a:rPr>
              <a:t>宣扬</a:t>
            </a:r>
            <a:r>
              <a:rPr lang="zh-CN" altLang="zh-CN" sz="1600" dirty="0">
                <a:solidFill>
                  <a:srgbClr val="333333"/>
                </a:solidFill>
                <a:effectLst/>
                <a:latin typeface="Microsoft YaHei" panose="020B0503020204020204" pitchFamily="34" charset="-122"/>
                <a:ea typeface="Microsoft YaHei" panose="020B0503020204020204" pitchFamily="34" charset="-122"/>
                <a:cs typeface="宋体" panose="02010600030101010101" pitchFamily="2" charset="-122"/>
              </a:rPr>
              <a:t>淫秽、色情、</a:t>
            </a:r>
            <a:r>
              <a:rPr lang="zh-CN" altLang="zh-CN" sz="1600" dirty="0">
                <a:solidFill>
                  <a:srgbClr val="333333"/>
                </a:solidFill>
                <a:effectLst/>
                <a:highlight>
                  <a:srgbClr val="FFFF00"/>
                </a:highlight>
                <a:latin typeface="Microsoft YaHei" panose="020B0503020204020204" pitchFamily="34" charset="-122"/>
                <a:ea typeface="Microsoft YaHei" panose="020B0503020204020204" pitchFamily="34" charset="-122"/>
                <a:cs typeface="宋体" panose="02010600030101010101" pitchFamily="2" charset="-122"/>
              </a:rPr>
              <a:t>暴力、</a:t>
            </a:r>
            <a:r>
              <a:rPr lang="zh-CN" altLang="zh-CN" sz="1600" dirty="0">
                <a:solidFill>
                  <a:srgbClr val="333333"/>
                </a:solidFill>
                <a:effectLst/>
                <a:latin typeface="Microsoft YaHei" panose="020B0503020204020204" pitchFamily="34" charset="-122"/>
                <a:ea typeface="Microsoft YaHei" panose="020B0503020204020204" pitchFamily="34" charset="-122"/>
                <a:cs typeface="宋体" panose="02010600030101010101" pitchFamily="2" charset="-122"/>
              </a:rPr>
              <a:t>邪教、迷信、赌博、引诱自残自杀、</a:t>
            </a:r>
            <a:r>
              <a:rPr lang="zh-CN" altLang="zh-CN" sz="1600" dirty="0">
                <a:solidFill>
                  <a:srgbClr val="333333"/>
                </a:solidFill>
                <a:highlight>
                  <a:srgbClr val="FFFF00"/>
                </a:highlight>
                <a:latin typeface="Microsoft YaHei" panose="020B0503020204020204" pitchFamily="34" charset="-122"/>
                <a:ea typeface="Microsoft YaHei" panose="020B0503020204020204" pitchFamily="34" charset="-122"/>
              </a:rPr>
              <a:t>恐怖主义</a:t>
            </a:r>
            <a:r>
              <a:rPr lang="zh-CN" altLang="zh-CN" sz="1600" dirty="0">
                <a:solidFill>
                  <a:srgbClr val="333333"/>
                </a:solidFill>
                <a:latin typeface="Microsoft YaHei" panose="020B0503020204020204" pitchFamily="34" charset="-122"/>
                <a:ea typeface="Microsoft YaHei" panose="020B0503020204020204" pitchFamily="34" charset="-122"/>
              </a:rPr>
              <a:t>、分裂主义、</a:t>
            </a:r>
            <a:r>
              <a:rPr lang="zh-CN" altLang="zh-CN" sz="1600" dirty="0">
                <a:solidFill>
                  <a:srgbClr val="333333"/>
                </a:solidFill>
                <a:highlight>
                  <a:srgbClr val="FFFF00"/>
                </a:highlight>
                <a:latin typeface="Microsoft YaHei" panose="020B0503020204020204" pitchFamily="34" charset="-122"/>
                <a:ea typeface="Microsoft YaHei" panose="020B0503020204020204" pitchFamily="34" charset="-122"/>
              </a:rPr>
              <a:t>极端主义等危害未成年人身心健康内容的网络信息。</a:t>
            </a:r>
            <a:endParaRPr lang="en-US" altLang="zh-CN" sz="1600" dirty="0">
              <a:solidFill>
                <a:srgbClr val="333333"/>
              </a:solidFill>
              <a:highlight>
                <a:srgbClr val="FFFF00"/>
              </a:highlight>
              <a:latin typeface="Microsoft YaHei" panose="020B0503020204020204" pitchFamily="34" charset="-122"/>
              <a:ea typeface="Microsoft YaHei" panose="020B0503020204020204" pitchFamily="34" charset="-122"/>
            </a:endParaRPr>
          </a:p>
          <a:p>
            <a:endParaRPr lang="en-US" altLang="zh-CN" sz="1600" dirty="0">
              <a:solidFill>
                <a:srgbClr val="333333"/>
              </a:solidFill>
              <a:latin typeface="Microsoft YaHei" panose="020B0503020204020204" pitchFamily="34" charset="-122"/>
              <a:ea typeface="Microsoft YaHei" panose="020B0503020204020204" pitchFamily="34" charset="-122"/>
            </a:endParaRPr>
          </a:p>
          <a:p>
            <a:r>
              <a:rPr lang="zh-CN" altLang="zh-CN" sz="1600" dirty="0">
                <a:solidFill>
                  <a:srgbClr val="333333"/>
                </a:solidFill>
                <a:latin typeface="Microsoft YaHei" panose="020B0503020204020204" pitchFamily="34" charset="-122"/>
                <a:ea typeface="Microsoft YaHei" panose="020B0503020204020204" pitchFamily="34" charset="-122"/>
              </a:rPr>
              <a:t>第二十三条　网络产品和服务中含有可能引发或者诱导未成年人模仿不安全行为、实施</a:t>
            </a:r>
            <a:r>
              <a:rPr lang="zh-CN" altLang="zh-CN" sz="1600" dirty="0">
                <a:solidFill>
                  <a:srgbClr val="333333"/>
                </a:solidFill>
                <a:highlight>
                  <a:srgbClr val="FFFF00"/>
                </a:highlight>
                <a:latin typeface="Microsoft YaHei" panose="020B0503020204020204" pitchFamily="34" charset="-122"/>
                <a:ea typeface="Microsoft YaHei" panose="020B0503020204020204" pitchFamily="34" charset="-122"/>
              </a:rPr>
              <a:t>违反社会公德行为</a:t>
            </a:r>
            <a:r>
              <a:rPr lang="zh-CN" altLang="zh-CN" sz="1600" dirty="0">
                <a:solidFill>
                  <a:srgbClr val="333333"/>
                </a:solidFill>
                <a:latin typeface="Microsoft YaHei" panose="020B0503020204020204" pitchFamily="34" charset="-122"/>
                <a:ea typeface="Microsoft YaHei" panose="020B0503020204020204" pitchFamily="34" charset="-122"/>
              </a:rPr>
              <a:t>、产生极端情绪、养成不良嗜好等可能影响未成年人身心健康的信息的，制作、复制、发布、传播该信息的组织和个人应当在信息展示前予以显著提示。</a:t>
            </a:r>
            <a:endParaRPr lang="en-US" altLang="zh-CN" sz="1600" dirty="0">
              <a:solidFill>
                <a:srgbClr val="333333"/>
              </a:solidFill>
              <a:latin typeface="Microsoft YaHei" panose="020B0503020204020204" pitchFamily="34" charset="-122"/>
              <a:ea typeface="Microsoft YaHei" panose="020B0503020204020204" pitchFamily="34" charset="-122"/>
            </a:endParaRPr>
          </a:p>
          <a:p>
            <a:endParaRPr lang="en-US" altLang="zh-CN" sz="1600" dirty="0">
              <a:solidFill>
                <a:srgbClr val="333333"/>
              </a:solidFill>
              <a:latin typeface="Microsoft YaHei" panose="020B0503020204020204" pitchFamily="34" charset="-122"/>
              <a:ea typeface="Microsoft YaHei" panose="020B0503020204020204" pitchFamily="34" charset="-122"/>
            </a:endParaRPr>
          </a:p>
          <a:p>
            <a:r>
              <a:rPr lang="zh-CN" altLang="zh-CN" sz="1600" dirty="0">
                <a:solidFill>
                  <a:srgbClr val="333333"/>
                </a:solidFill>
                <a:latin typeface="Microsoft YaHei" panose="020B0503020204020204" pitchFamily="34" charset="-122"/>
                <a:ea typeface="Microsoft YaHei" panose="020B0503020204020204" pitchFamily="34" charset="-122"/>
              </a:rPr>
              <a:t>第二十七条　任何组织和个人不得通过网络以文字、图片、音视频等形式，组织、</a:t>
            </a:r>
            <a:r>
              <a:rPr lang="zh-CN" altLang="zh-CN" sz="1600" dirty="0">
                <a:solidFill>
                  <a:srgbClr val="333333"/>
                </a:solidFill>
                <a:highlight>
                  <a:srgbClr val="FFFF00"/>
                </a:highlight>
                <a:latin typeface="Microsoft YaHei" panose="020B0503020204020204" pitchFamily="34" charset="-122"/>
                <a:ea typeface="Microsoft YaHei" panose="020B0503020204020204" pitchFamily="34" charset="-122"/>
              </a:rPr>
              <a:t>教唆、</a:t>
            </a:r>
            <a:r>
              <a:rPr lang="zh-CN" altLang="zh-CN" sz="1600" dirty="0">
                <a:solidFill>
                  <a:srgbClr val="333333"/>
                </a:solidFill>
                <a:latin typeface="Microsoft YaHei" panose="020B0503020204020204" pitchFamily="34" charset="-122"/>
                <a:ea typeface="Microsoft YaHei" panose="020B0503020204020204" pitchFamily="34" charset="-122"/>
              </a:rPr>
              <a:t>胁迫、引诱、欺骗、帮助未成年人实施违法犯罪行为。</a:t>
            </a:r>
            <a:endParaRPr lang="en-US" altLang="zh-CN" sz="1600" dirty="0">
              <a:solidFill>
                <a:srgbClr val="333333"/>
              </a:solidFill>
              <a:latin typeface="Microsoft YaHei" panose="020B0503020204020204" pitchFamily="34" charset="-122"/>
              <a:ea typeface="Microsoft YaHei" panose="020B0503020204020204" pitchFamily="34" charset="-122"/>
            </a:endParaRPr>
          </a:p>
        </p:txBody>
      </p:sp>
      <p:sp>
        <p:nvSpPr>
          <p:cNvPr id="2" name="矩形 1">
            <a:extLst>
              <a:ext uri="{FF2B5EF4-FFF2-40B4-BE49-F238E27FC236}">
                <a16:creationId xmlns:a16="http://schemas.microsoft.com/office/drawing/2014/main" id="{3DEB4914-1D5F-97AF-7162-F69CB421F5AF}"/>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 name="矩形 2">
            <a:extLst>
              <a:ext uri="{FF2B5EF4-FFF2-40B4-BE49-F238E27FC236}">
                <a16:creationId xmlns:a16="http://schemas.microsoft.com/office/drawing/2014/main" id="{71D2F851-FDC0-ECE7-A962-8A88E8977978}"/>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4" name="文本框 3">
            <a:extLst>
              <a:ext uri="{FF2B5EF4-FFF2-40B4-BE49-F238E27FC236}">
                <a16:creationId xmlns:a16="http://schemas.microsoft.com/office/drawing/2014/main" id="{124E4DC8-5987-92E3-D284-7DE5505647AE}"/>
              </a:ext>
            </a:extLst>
          </p:cNvPr>
          <p:cNvSpPr txBox="1"/>
          <p:nvPr/>
        </p:nvSpPr>
        <p:spPr>
          <a:xfrm>
            <a:off x="890648" y="4201297"/>
            <a:ext cx="9885405" cy="1947777"/>
          </a:xfrm>
          <a:prstGeom prst="rect">
            <a:avLst/>
          </a:prstGeom>
          <a:noFill/>
        </p:spPr>
        <p:txBody>
          <a:bodyPr wrap="square" rtlCol="0">
            <a:spAutoFit/>
          </a:bodyPr>
          <a:lstStyle/>
          <a:p>
            <a:r>
              <a:rPr kumimoji="1" lang="zh-CN" altLang="en-US" b="1" dirty="0">
                <a:highlight>
                  <a:srgbClr val="FFFF00"/>
                </a:highlight>
                <a:latin typeface="Microsoft YaHei" panose="020B0503020204020204" pitchFamily="34" charset="-122"/>
                <a:ea typeface="Microsoft YaHei" panose="020B0503020204020204" pitchFamily="34" charset="-122"/>
              </a:rPr>
              <a:t>该公共号内容涉嫌：</a:t>
            </a:r>
            <a:endParaRPr kumimoji="1" lang="en-US" altLang="zh-CN" b="1" dirty="0">
              <a:highlight>
                <a:srgbClr val="FFFF00"/>
              </a:highlight>
              <a:latin typeface="Microsoft YaHei" panose="020B0503020204020204" pitchFamily="34" charset="-122"/>
              <a:ea typeface="Microsoft YaHei" panose="020B0503020204020204" pitchFamily="34" charset="-122"/>
            </a:endParaRPr>
          </a:p>
          <a:p>
            <a:pPr>
              <a:lnSpc>
                <a:spcPct val="200000"/>
              </a:lnSpc>
            </a:pPr>
            <a:r>
              <a:rPr kumimoji="1" lang="zh-CN" altLang="en-US" dirty="0">
                <a:solidFill>
                  <a:srgbClr val="0432FF"/>
                </a:solidFill>
                <a:latin typeface="Microsoft YaHei" panose="020B0503020204020204" pitchFamily="34" charset="-122"/>
                <a:ea typeface="Microsoft YaHei" panose="020B0503020204020204" pitchFamily="34" charset="-122"/>
              </a:rPr>
              <a:t>宣扬暴力：维护虐杀动物、造谣执法部门杀死流浪动物，涉嫌恐怖主义、极端主义</a:t>
            </a:r>
            <a:endParaRPr kumimoji="1" lang="en-US" altLang="zh-CN" dirty="0">
              <a:solidFill>
                <a:srgbClr val="0432FF"/>
              </a:solidFill>
              <a:latin typeface="Microsoft YaHei" panose="020B0503020204020204" pitchFamily="34" charset="-122"/>
              <a:ea typeface="Microsoft YaHei" panose="020B0503020204020204" pitchFamily="34" charset="-122"/>
            </a:endParaRPr>
          </a:p>
          <a:p>
            <a:pPr>
              <a:lnSpc>
                <a:spcPct val="200000"/>
              </a:lnSpc>
            </a:pPr>
            <a:r>
              <a:rPr kumimoji="1" lang="zh-CN" altLang="en-US" dirty="0">
                <a:solidFill>
                  <a:srgbClr val="0432FF"/>
                </a:solidFill>
                <a:latin typeface="Microsoft YaHei" panose="020B0503020204020204" pitchFamily="34" charset="-122"/>
                <a:ea typeface="Microsoft YaHei" panose="020B0503020204020204" pitchFamily="34" charset="-122"/>
              </a:rPr>
              <a:t>教唆：鼓励吃狗肉、宣传吃狗肉，狗肉屠宰销售违反动物防疫法</a:t>
            </a:r>
            <a:endParaRPr kumimoji="1" lang="en-US" altLang="zh-CN" dirty="0">
              <a:solidFill>
                <a:srgbClr val="0432FF"/>
              </a:solidFill>
              <a:latin typeface="Microsoft YaHei" panose="020B0503020204020204" pitchFamily="34" charset="-122"/>
              <a:ea typeface="Microsoft YaHei" panose="020B0503020204020204" pitchFamily="34" charset="-122"/>
            </a:endParaRPr>
          </a:p>
          <a:p>
            <a:pPr>
              <a:lnSpc>
                <a:spcPct val="200000"/>
              </a:lnSpc>
            </a:pPr>
            <a:r>
              <a:rPr kumimoji="1" lang="zh-CN" altLang="en-US" dirty="0">
                <a:solidFill>
                  <a:srgbClr val="0432FF"/>
                </a:solidFill>
                <a:latin typeface="Microsoft YaHei" panose="020B0503020204020204" pitchFamily="34" charset="-122"/>
                <a:ea typeface="Microsoft YaHei" panose="020B0503020204020204" pitchFamily="34" charset="-122"/>
              </a:rPr>
              <a:t>反社会公德行为：合理化虐杀动物、杀死流浪动物</a:t>
            </a:r>
            <a:endParaRPr kumimoji="1" lang="en-US" altLang="zh-CN" dirty="0">
              <a:solidFill>
                <a:srgbClr val="0432FF"/>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400748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2473A168-8A0B-306E-7CC2-9099AB15B45A}"/>
              </a:ext>
            </a:extLst>
          </p:cNvPr>
          <p:cNvSpPr txBox="1"/>
          <p:nvPr/>
        </p:nvSpPr>
        <p:spPr>
          <a:xfrm>
            <a:off x="751789" y="1014694"/>
            <a:ext cx="10295152" cy="1936236"/>
          </a:xfrm>
          <a:prstGeom prst="rect">
            <a:avLst/>
          </a:prstGeom>
          <a:noFill/>
        </p:spPr>
        <p:txBody>
          <a:bodyPr wrap="square" rtlCol="0">
            <a:spAutoFit/>
          </a:bodyPr>
          <a:lstStyle/>
          <a:p>
            <a:pPr>
              <a:lnSpc>
                <a:spcPct val="150000"/>
              </a:lnSpc>
            </a:pPr>
            <a:r>
              <a:rPr lang="en-US" altLang="zh-CN" sz="2800" b="1" dirty="0">
                <a:solidFill>
                  <a:srgbClr val="2D3D76"/>
                </a:solidFill>
                <a:effectLst/>
                <a:latin typeface="Microsoft YaHei" panose="020B0503020204020204" pitchFamily="34" charset="-122"/>
                <a:ea typeface="Microsoft YaHei" panose="020B0503020204020204" pitchFamily="34" charset="-122"/>
              </a:rPr>
              <a:t>《</a:t>
            </a:r>
            <a:r>
              <a:rPr lang="zh-CN" altLang="en-US" sz="2800" b="1" dirty="0">
                <a:solidFill>
                  <a:srgbClr val="2D3D76"/>
                </a:solidFill>
                <a:effectLst/>
                <a:latin typeface="Microsoft YaHei" panose="020B0503020204020204" pitchFamily="34" charset="-122"/>
                <a:ea typeface="Microsoft YaHei" panose="020B0503020204020204" pitchFamily="34" charset="-122"/>
              </a:rPr>
              <a:t>中华人民共和国治安管理处罚法</a:t>
            </a:r>
            <a:r>
              <a:rPr lang="en-US" altLang="zh-CN" sz="2800" b="1" dirty="0">
                <a:solidFill>
                  <a:srgbClr val="2D3D76"/>
                </a:solidFill>
                <a:effectLst/>
                <a:latin typeface="Microsoft YaHei" panose="020B0503020204020204" pitchFamily="34" charset="-122"/>
                <a:ea typeface="Microsoft YaHei" panose="020B0503020204020204" pitchFamily="34" charset="-122"/>
              </a:rPr>
              <a:t>》</a:t>
            </a:r>
          </a:p>
          <a:p>
            <a:pPr>
              <a:lnSpc>
                <a:spcPct val="150000"/>
              </a:lnSpc>
            </a:pPr>
            <a:r>
              <a:rPr lang="zh-CN" altLang="en-US" dirty="0">
                <a:effectLst/>
                <a:latin typeface="Microsoft YaHei" panose="020B0503020204020204" pitchFamily="34" charset="-122"/>
                <a:ea typeface="Microsoft YaHei" panose="020B0503020204020204" pitchFamily="34" charset="-122"/>
              </a:rPr>
              <a:t>第二十五条  有下列行为之一的，处五日以上十日以下拘留，可以并处五百元以下罚款；情节较轻的，处五日以下拘留或者五百元以下罚款</a:t>
            </a:r>
            <a:endParaRPr lang="en-US" altLang="zh-CN" dirty="0">
              <a:latin typeface="Microsoft YaHei" panose="020B0503020204020204" pitchFamily="34" charset="-122"/>
              <a:ea typeface="Microsoft YaHei" panose="020B0503020204020204" pitchFamily="34" charset="-122"/>
            </a:endParaRPr>
          </a:p>
          <a:p>
            <a:pPr>
              <a:lnSpc>
                <a:spcPct val="150000"/>
              </a:lnSpc>
            </a:pPr>
            <a:r>
              <a:rPr lang="zh-CN" altLang="en-US" dirty="0">
                <a:effectLst/>
                <a:highlight>
                  <a:srgbClr val="FFFF00"/>
                </a:highlight>
                <a:latin typeface="Microsoft YaHei" panose="020B0503020204020204" pitchFamily="34" charset="-122"/>
                <a:ea typeface="Microsoft YaHei" panose="020B0503020204020204" pitchFamily="34" charset="-122"/>
              </a:rPr>
              <a:t>（一）散布谣言，</a:t>
            </a:r>
            <a:r>
              <a:rPr lang="en-US" altLang="zh-CN" dirty="0">
                <a:effectLst/>
                <a:latin typeface="Microsoft YaHei" panose="020B0503020204020204" pitchFamily="34" charset="-122"/>
                <a:ea typeface="Microsoft YaHei" panose="020B0503020204020204" pitchFamily="34" charset="-122"/>
              </a:rPr>
              <a:t>……</a:t>
            </a:r>
            <a:r>
              <a:rPr lang="zh-CN" altLang="en-US" dirty="0">
                <a:effectLst/>
                <a:highlight>
                  <a:srgbClr val="FFFF00"/>
                </a:highlight>
                <a:latin typeface="Microsoft YaHei" panose="020B0503020204020204" pitchFamily="34" charset="-122"/>
                <a:ea typeface="Microsoft YaHei" panose="020B0503020204020204" pitchFamily="34" charset="-122"/>
              </a:rPr>
              <a:t>以其他方法故意扰乱公共秩序的；</a:t>
            </a:r>
          </a:p>
        </p:txBody>
      </p:sp>
      <p:sp>
        <p:nvSpPr>
          <p:cNvPr id="2" name="矩形 1">
            <a:extLst>
              <a:ext uri="{FF2B5EF4-FFF2-40B4-BE49-F238E27FC236}">
                <a16:creationId xmlns:a16="http://schemas.microsoft.com/office/drawing/2014/main" id="{3DEB4914-1D5F-97AF-7162-F69CB421F5AF}"/>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 name="矩形 2">
            <a:extLst>
              <a:ext uri="{FF2B5EF4-FFF2-40B4-BE49-F238E27FC236}">
                <a16:creationId xmlns:a16="http://schemas.microsoft.com/office/drawing/2014/main" id="{71D2F851-FDC0-ECE7-A962-8A88E8977978}"/>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6" name="文本框 5">
            <a:extLst>
              <a:ext uri="{FF2B5EF4-FFF2-40B4-BE49-F238E27FC236}">
                <a16:creationId xmlns:a16="http://schemas.microsoft.com/office/drawing/2014/main" id="{6E46AF6A-3059-9C14-D45C-DE82FBE350B1}"/>
              </a:ext>
            </a:extLst>
          </p:cNvPr>
          <p:cNvSpPr txBox="1"/>
          <p:nvPr/>
        </p:nvSpPr>
        <p:spPr>
          <a:xfrm>
            <a:off x="751789" y="3621970"/>
            <a:ext cx="10295152" cy="1936236"/>
          </a:xfrm>
          <a:prstGeom prst="rect">
            <a:avLst/>
          </a:prstGeom>
          <a:noFill/>
        </p:spPr>
        <p:txBody>
          <a:bodyPr wrap="square" rtlCol="0">
            <a:spAutoFit/>
          </a:bodyPr>
          <a:lstStyle/>
          <a:p>
            <a:pPr>
              <a:lnSpc>
                <a:spcPct val="150000"/>
              </a:lnSpc>
            </a:pPr>
            <a:r>
              <a:rPr lang="zh-CN" altLang="en-US" sz="2800" b="1" dirty="0">
                <a:solidFill>
                  <a:srgbClr val="2D3D76"/>
                </a:solidFill>
                <a:latin typeface="Microsoft YaHei" panose="020B0503020204020204" pitchFamily="34" charset="-122"/>
                <a:ea typeface="Microsoft YaHei" panose="020B0503020204020204" pitchFamily="34" charset="-122"/>
              </a:rPr>
              <a:t>关于开展“清朗</a:t>
            </a:r>
            <a:r>
              <a:rPr lang="en-US" altLang="zh-CN" sz="2800" b="1" dirty="0">
                <a:solidFill>
                  <a:srgbClr val="2D3D76"/>
                </a:solidFill>
                <a:latin typeface="Microsoft YaHei" panose="020B0503020204020204" pitchFamily="34" charset="-122"/>
                <a:ea typeface="Microsoft YaHei" panose="020B0503020204020204" pitchFamily="34" charset="-122"/>
              </a:rPr>
              <a:t>·</a:t>
            </a:r>
            <a:r>
              <a:rPr lang="zh-CN" altLang="en-US" sz="2800" b="1" dirty="0">
                <a:solidFill>
                  <a:srgbClr val="2D3D76"/>
                </a:solidFill>
                <a:latin typeface="Microsoft YaHei" panose="020B0503020204020204" pitchFamily="34" charset="-122"/>
                <a:ea typeface="Microsoft YaHei" panose="020B0503020204020204" pitchFamily="34" charset="-122"/>
              </a:rPr>
              <a:t>整治‘自媒体’无底线博流量”专项行动</a:t>
            </a:r>
            <a:endParaRPr lang="en-US" altLang="zh-CN" sz="2800" b="1" dirty="0">
              <a:solidFill>
                <a:srgbClr val="333333"/>
              </a:solidFill>
              <a:latin typeface="宋体" panose="02010600030101010101" pitchFamily="2" charset="-122"/>
              <a:ea typeface="宋体" panose="02010600030101010101" pitchFamily="2" charset="-122"/>
            </a:endParaRPr>
          </a:p>
          <a:p>
            <a:pPr>
              <a:lnSpc>
                <a:spcPct val="150000"/>
              </a:lnSpc>
            </a:pPr>
            <a:r>
              <a:rPr lang="zh-CN" altLang="en-US" dirty="0">
                <a:effectLst/>
                <a:latin typeface="Microsoft YaHei" panose="020B0503020204020204" pitchFamily="34" charset="-122"/>
                <a:ea typeface="Microsoft YaHei" panose="020B0503020204020204" pitchFamily="34" charset="-122"/>
              </a:rPr>
              <a:t>第二十五条  有下列行为之一的，处五日以上十日以下拘留，可以并处五百元以下罚款；情节较轻的，处五日以下拘留或者五百元以下罚款</a:t>
            </a:r>
            <a:endParaRPr lang="en-US" altLang="zh-CN" dirty="0">
              <a:latin typeface="Microsoft YaHei" panose="020B0503020204020204" pitchFamily="34" charset="-122"/>
              <a:ea typeface="Microsoft YaHei" panose="020B0503020204020204" pitchFamily="34" charset="-122"/>
            </a:endParaRPr>
          </a:p>
          <a:p>
            <a:pPr>
              <a:lnSpc>
                <a:spcPct val="150000"/>
              </a:lnSpc>
            </a:pPr>
            <a:r>
              <a:rPr lang="zh-CN" altLang="en-US" dirty="0">
                <a:effectLst/>
                <a:highlight>
                  <a:srgbClr val="FFFF00"/>
                </a:highlight>
                <a:latin typeface="Microsoft YaHei" panose="020B0503020204020204" pitchFamily="34" charset="-122"/>
                <a:ea typeface="Microsoft YaHei" panose="020B0503020204020204" pitchFamily="34" charset="-122"/>
              </a:rPr>
              <a:t>（一）散布谣言，</a:t>
            </a:r>
            <a:r>
              <a:rPr lang="en-US" altLang="zh-CN" dirty="0">
                <a:effectLst/>
                <a:latin typeface="Microsoft YaHei" panose="020B0503020204020204" pitchFamily="34" charset="-122"/>
                <a:ea typeface="Microsoft YaHei" panose="020B0503020204020204" pitchFamily="34" charset="-122"/>
              </a:rPr>
              <a:t>……</a:t>
            </a:r>
            <a:r>
              <a:rPr lang="zh-CN" altLang="en-US" dirty="0">
                <a:effectLst/>
                <a:highlight>
                  <a:srgbClr val="FFFF00"/>
                </a:highlight>
                <a:latin typeface="Microsoft YaHei" panose="020B0503020204020204" pitchFamily="34" charset="-122"/>
                <a:ea typeface="Microsoft YaHei" panose="020B0503020204020204" pitchFamily="34" charset="-122"/>
              </a:rPr>
              <a:t>以其他方法故意扰乱公共秩序的；</a:t>
            </a:r>
          </a:p>
        </p:txBody>
      </p:sp>
    </p:spTree>
    <p:extLst>
      <p:ext uri="{BB962C8B-B14F-4D97-AF65-F5344CB8AC3E}">
        <p14:creationId xmlns:p14="http://schemas.microsoft.com/office/powerpoint/2010/main" val="2660849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3DEB4914-1D5F-97AF-7162-F69CB421F5AF}"/>
              </a:ext>
            </a:extLst>
          </p:cNvPr>
          <p:cNvSpPr/>
          <p:nvPr/>
        </p:nvSpPr>
        <p:spPr>
          <a:xfrm>
            <a:off x="0" y="0"/>
            <a:ext cx="1781299" cy="332509"/>
          </a:xfrm>
          <a:prstGeom prst="rect">
            <a:avLst/>
          </a:prstGeom>
          <a:solidFill>
            <a:srgbClr val="2D3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sp>
        <p:nvSpPr>
          <p:cNvPr id="3" name="矩形 2">
            <a:extLst>
              <a:ext uri="{FF2B5EF4-FFF2-40B4-BE49-F238E27FC236}">
                <a16:creationId xmlns:a16="http://schemas.microsoft.com/office/drawing/2014/main" id="{71D2F851-FDC0-ECE7-A962-8A88E8977978}"/>
              </a:ext>
            </a:extLst>
          </p:cNvPr>
          <p:cNvSpPr/>
          <p:nvPr/>
        </p:nvSpPr>
        <p:spPr>
          <a:xfrm>
            <a:off x="1781299" y="-2669"/>
            <a:ext cx="10410701" cy="33250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dirty="0"/>
          </a:p>
        </p:txBody>
      </p:sp>
      <p:pic>
        <p:nvPicPr>
          <p:cNvPr id="4" name="图片 3">
            <a:extLst>
              <a:ext uri="{FF2B5EF4-FFF2-40B4-BE49-F238E27FC236}">
                <a16:creationId xmlns:a16="http://schemas.microsoft.com/office/drawing/2014/main" id="{F46BFB93-3112-DA0C-AB78-B8C2A3D72711}"/>
              </a:ext>
            </a:extLst>
          </p:cNvPr>
          <p:cNvPicPr>
            <a:picLocks noChangeAspect="1"/>
          </p:cNvPicPr>
          <p:nvPr/>
        </p:nvPicPr>
        <p:blipFill>
          <a:blip r:embed="rId3"/>
          <a:stretch>
            <a:fillRect/>
          </a:stretch>
        </p:blipFill>
        <p:spPr>
          <a:xfrm>
            <a:off x="623443" y="2102629"/>
            <a:ext cx="10945114" cy="2308734"/>
          </a:xfrm>
          <a:prstGeom prst="rect">
            <a:avLst/>
          </a:prstGeom>
        </p:spPr>
      </p:pic>
      <p:sp>
        <p:nvSpPr>
          <p:cNvPr id="5" name="文本框 4">
            <a:extLst>
              <a:ext uri="{FF2B5EF4-FFF2-40B4-BE49-F238E27FC236}">
                <a16:creationId xmlns:a16="http://schemas.microsoft.com/office/drawing/2014/main" id="{90B46CA2-50E0-D324-385B-2634A0AB0458}"/>
              </a:ext>
            </a:extLst>
          </p:cNvPr>
          <p:cNvSpPr txBox="1"/>
          <p:nvPr/>
        </p:nvSpPr>
        <p:spPr>
          <a:xfrm>
            <a:off x="790833" y="1297460"/>
            <a:ext cx="5844870" cy="707886"/>
          </a:xfrm>
          <a:prstGeom prst="rect">
            <a:avLst/>
          </a:prstGeom>
          <a:noFill/>
        </p:spPr>
        <p:txBody>
          <a:bodyPr wrap="none" rtlCol="0">
            <a:spAutoFit/>
          </a:bodyPr>
          <a:lstStyle/>
          <a:p>
            <a:r>
              <a:rPr lang="zh-CN" altLang="en-US" sz="4000" b="1" dirty="0">
                <a:solidFill>
                  <a:srgbClr val="2D3D76"/>
                </a:solidFill>
                <a:effectLst/>
                <a:latin typeface="Microsoft YaHei" panose="020B0503020204020204" pitchFamily="34" charset="-122"/>
                <a:ea typeface="Microsoft YaHei" panose="020B0503020204020204" pitchFamily="34" charset="-122"/>
              </a:rPr>
              <a:t>蹭炒热点</a:t>
            </a:r>
            <a:r>
              <a:rPr kumimoji="1" lang="zh-CN" altLang="en-US" sz="4000" b="1" dirty="0">
                <a:solidFill>
                  <a:srgbClr val="2D3D76"/>
                </a:solidFill>
                <a:latin typeface="Microsoft YaHei" panose="020B0503020204020204" pitchFamily="34" charset="-122"/>
                <a:ea typeface="Microsoft YaHei" panose="020B0503020204020204" pitchFamily="34" charset="-122"/>
              </a:rPr>
              <a:t>、带节奏、造谣</a:t>
            </a:r>
          </a:p>
        </p:txBody>
      </p:sp>
      <p:sp>
        <p:nvSpPr>
          <p:cNvPr id="8" name="文本框 7">
            <a:extLst>
              <a:ext uri="{FF2B5EF4-FFF2-40B4-BE49-F238E27FC236}">
                <a16:creationId xmlns:a16="http://schemas.microsoft.com/office/drawing/2014/main" id="{F818DEA9-4B02-B084-8515-5691C447B340}"/>
              </a:ext>
            </a:extLst>
          </p:cNvPr>
          <p:cNvSpPr txBox="1"/>
          <p:nvPr/>
        </p:nvSpPr>
        <p:spPr>
          <a:xfrm>
            <a:off x="790833" y="5123336"/>
            <a:ext cx="10777724" cy="874407"/>
          </a:xfrm>
          <a:prstGeom prst="rect">
            <a:avLst/>
          </a:prstGeom>
          <a:noFill/>
        </p:spPr>
        <p:txBody>
          <a:bodyPr wrap="square" rtlCol="0">
            <a:spAutoFit/>
          </a:bodyPr>
          <a:lstStyle/>
          <a:p>
            <a:pPr>
              <a:lnSpc>
                <a:spcPct val="150000"/>
              </a:lnSpc>
            </a:pPr>
            <a:r>
              <a:rPr kumimoji="1" lang="zh-CN" altLang="en-US" dirty="0">
                <a:solidFill>
                  <a:srgbClr val="2D3D76"/>
                </a:solidFill>
                <a:latin typeface="Microsoft YaHei" panose="020B0503020204020204" pitchFamily="34" charset="-122"/>
                <a:ea typeface="Microsoft YaHei" panose="020B0503020204020204" pitchFamily="34" charset="-122"/>
              </a:rPr>
              <a:t>一经发现类似涉嫌网络寻讯滋事自媒体，第一时间截屏录屏收集证据材料，根据相关法条，制作证资料去违法者所在地派出所报案，也可进行网络举报。</a:t>
            </a:r>
            <a:endParaRPr kumimoji="1" lang="en-US" altLang="zh-CN" dirty="0">
              <a:solidFill>
                <a:srgbClr val="2D3D76"/>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202150196"/>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1094</Words>
  <Application>Microsoft Macintosh PowerPoint</Application>
  <PresentationFormat>宽屏</PresentationFormat>
  <Paragraphs>63</Paragraphs>
  <Slides>8</Slides>
  <Notes>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8</vt:i4>
      </vt:variant>
    </vt:vector>
  </HeadingPairs>
  <TitlesOfParts>
    <vt:vector size="15" baseType="lpstr">
      <vt:lpstr>等线</vt:lpstr>
      <vt:lpstr>等线 Light</vt:lpstr>
      <vt:lpstr>宋体</vt:lpstr>
      <vt:lpstr>Microsoft YaHei</vt:lpstr>
      <vt:lpstr>Microsoft YaHei</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Microsoft Office User</dc:creator>
  <cp:lastModifiedBy>Microsoft Office User</cp:lastModifiedBy>
  <cp:revision>97</cp:revision>
  <dcterms:created xsi:type="dcterms:W3CDTF">2025-03-06T12:11:30Z</dcterms:created>
  <dcterms:modified xsi:type="dcterms:W3CDTF">2025-06-19T15:37:05Z</dcterms:modified>
</cp:coreProperties>
</file>